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3"/>
  </p:notesMasterIdLst>
  <p:sldIdLst>
    <p:sldId id="312" r:id="rId2"/>
    <p:sldId id="257" r:id="rId3"/>
    <p:sldId id="258" r:id="rId4"/>
    <p:sldId id="311" r:id="rId5"/>
    <p:sldId id="310" r:id="rId6"/>
    <p:sldId id="305" r:id="rId7"/>
    <p:sldId id="306" r:id="rId8"/>
    <p:sldId id="307" r:id="rId9"/>
    <p:sldId id="308" r:id="rId10"/>
    <p:sldId id="314" r:id="rId11"/>
    <p:sldId id="313"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indsay Dworman" initials="LD"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A732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396" autoAdjust="0"/>
    <p:restoredTop sz="96433" autoAdjust="0"/>
  </p:normalViewPr>
  <p:slideViewPr>
    <p:cSldViewPr snapToGrid="0">
      <p:cViewPr varScale="1">
        <p:scale>
          <a:sx n="113" d="100"/>
          <a:sy n="113" d="100"/>
        </p:scale>
        <p:origin x="1098" y="96"/>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1"/>
            <a:fld id="{B84BCCE0-555E-49DA-AD54-E2A8E3DE16EF}" type="datetimeFigureOut">
              <a:rPr lang="en-US" smtClean="0"/>
              <a:pPr rtl="1"/>
              <a:t>10/3/2017</a:t>
            </a:fld>
            <a:endParaRPr lang="ar-S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1"/>
            <a:fld id="{C568F6E5-5E12-4623-90BB-7EC2ED9BF81B}" type="slidenum">
              <a:rPr lang="en-US" smtClean="0"/>
              <a:pPr/>
              <a:t>‹#›</a:t>
            </a:fld>
            <a:endParaRPr lang="ar-SA"/>
          </a:p>
        </p:txBody>
      </p:sp>
    </p:spTree>
    <p:extLst>
      <p:ext uri="{BB962C8B-B14F-4D97-AF65-F5344CB8AC3E}">
        <p14:creationId xmlns:p14="http://schemas.microsoft.com/office/powerpoint/2010/main" val="29225820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wrap="square" numCol="1" anchor="t" anchorCtr="0" compatLnSpc="1">
            <a:prstTxWarp prst="textNoShape">
              <a:avLst/>
            </a:prstTxWarp>
          </a:bodyPr>
          <a:lstStyle/>
          <a:p>
            <a:pPr algn="r" rtl="1" eaLnBrk="1" hangingPunct="1">
              <a:spcBef>
                <a:spcPct val="0"/>
              </a:spcBef>
            </a:pPr>
            <a:r>
              <a:rPr lang="ar-SA" smtClean="0">
                <a:latin typeface="Arial"/>
                <a:cs typeface="Arial"/>
              </a:rPr>
              <a:t>ملاحظة:  هذه شريحة غلاف فقط - فهي ليست جزءاً من الشرائح المرقمة في دليل الميسر.  </a:t>
            </a:r>
          </a:p>
          <a:p>
            <a:pPr rtl="1" eaLnBrk="1" hangingPunct="1">
              <a:spcBef>
                <a:spcPct val="0"/>
              </a:spcBef>
            </a:pPr>
            <a:endParaRPr lang="ar-SA"/>
          </a:p>
        </p:txBody>
      </p:sp>
      <p:sp>
        <p:nvSpPr>
          <p:cNvPr id="33796" name="Slide Number Placeholder 3"/>
          <p:cNvSpPr>
            <a:spLocks noGrp="1"/>
          </p:cNvSpPr>
          <p:nvPr>
            <p:ph type="sldNum" sz="quarter" idx="5"/>
          </p:nvPr>
        </p:nvSpPr>
        <p:spPr bwMode="auto">
          <a:noFill/>
          <a:ln>
            <a:miter lim="800000"/>
            <a:headEnd/>
            <a:tailEnd/>
          </a:ln>
        </p:spPr>
        <p:txBody>
          <a:bodyPr/>
          <a:lstStyle/>
          <a:p>
            <a:pPr rtl="1"/>
            <a:fld id="{30426365-481A-43C3-962F-966B4A7F4431}" type="slidenum">
              <a:rPr lang="en-US">
                <a:solidFill>
                  <a:prstClr val="black"/>
                </a:solidFill>
              </a:rPr>
              <a:pPr/>
              <a:t>1</a:t>
            </a:fld>
            <a:endParaRPr lang="ar-SA">
              <a:solidFill>
                <a:prstClr val="black"/>
              </a:solidFill>
            </a:endParaRPr>
          </a:p>
        </p:txBody>
      </p:sp>
    </p:spTree>
    <p:extLst>
      <p:ext uri="{BB962C8B-B14F-4D97-AF65-F5344CB8AC3E}">
        <p14:creationId xmlns:p14="http://schemas.microsoft.com/office/powerpoint/2010/main" val="24342798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r" rtl="1"/>
            <a:r>
              <a:rPr lang="ar-SA" b="1" dirty="0">
                <a:latin typeface="Arial"/>
                <a:cs typeface="Arial"/>
              </a:rPr>
              <a:t>**قسم المجموعة إلى مجموعات صغيرة مكونة من 3 أو 4.</a:t>
            </a:r>
          </a:p>
          <a:p>
            <a:pPr rtl="1"/>
            <a:endParaRPr lang="ar-SA" b="1" baseline="0" dirty="0"/>
          </a:p>
          <a:p>
            <a:pPr marL="0" marR="0" indent="0" algn="r" defTabSz="914400" rtl="1" eaLnBrk="1" fontAlgn="auto" latinLnBrk="0" hangingPunct="1">
              <a:lnSpc>
                <a:spcPct val="100000"/>
              </a:lnSpc>
              <a:spcBef>
                <a:spcPts val="0"/>
              </a:spcBef>
              <a:spcAft>
                <a:spcPts val="0"/>
              </a:spcAft>
              <a:buClrTx/>
              <a:buSzTx/>
              <a:buFontTx/>
              <a:buNone/>
              <a:tabLst/>
              <a:defRPr/>
            </a:pPr>
            <a:r>
              <a:rPr lang="ar-SA" b="1" baseline="0" dirty="0">
                <a:latin typeface="Arial"/>
                <a:cs typeface="Arial"/>
              </a:rPr>
              <a:t>قم بتوزيع النشرة 17ب.1 التي تحتوي على دراسة حالة لأحد الذكور الناجين من العنف الجنسي. تذكر أن دراسات الحالة قد تحتاج إلى أن يتم تكييفها لكي تكون مناسبة للسياق الخاص بك.    بعد 5-10 دقائق أعِد المجموعة مرة أخرى معاً واطلب من المجموعات تبادل النقاط الرئيسية المستخلصة من مناقشاتهم. **</a:t>
            </a:r>
          </a:p>
          <a:p>
            <a:pPr rtl="1"/>
            <a:endParaRPr lang="ar-SA" dirty="0"/>
          </a:p>
        </p:txBody>
      </p:sp>
      <p:sp>
        <p:nvSpPr>
          <p:cNvPr id="4" name="Slide Number Placeholder 3"/>
          <p:cNvSpPr>
            <a:spLocks noGrp="1"/>
          </p:cNvSpPr>
          <p:nvPr>
            <p:ph type="sldNum" sz="quarter" idx="10"/>
          </p:nvPr>
        </p:nvSpPr>
        <p:spPr/>
        <p:txBody>
          <a:bodyPr/>
          <a:lstStyle/>
          <a:p>
            <a:pPr rtl="1"/>
            <a:fld id="{C568F6E5-5E12-4623-90BB-7EC2ED9BF81B}" type="slidenum">
              <a:rPr lang="en-US" smtClean="0"/>
              <a:pPr/>
              <a:t>10</a:t>
            </a:fld>
            <a:endParaRPr lang="ar-SA"/>
          </a:p>
        </p:txBody>
      </p:sp>
    </p:spTree>
    <p:extLst>
      <p:ext uri="{BB962C8B-B14F-4D97-AF65-F5344CB8AC3E}">
        <p14:creationId xmlns:p14="http://schemas.microsoft.com/office/powerpoint/2010/main" val="4879018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p:txBody>
          <a:bodyPr wrap="square" numCol="1" anchor="t" anchorCtr="0" compatLnSpc="1">
            <a:prstTxWarp prst="textNoShape">
              <a:avLst/>
            </a:prstTxWarp>
          </a:bodyPr>
          <a:lstStyle/>
          <a:p>
            <a:pPr algn="r" rtl="1" eaLnBrk="1" hangingPunct="1">
              <a:spcBef>
                <a:spcPct val="0"/>
              </a:spcBef>
              <a:defRPr/>
            </a:pPr>
            <a:r>
              <a:rPr lang="ar-SA" b="1" dirty="0">
                <a:latin typeface="Arial"/>
                <a:cs typeface="Arial"/>
              </a:rPr>
              <a:t>**مراجعة الرسائل الرئيسية من الجلسة.**</a:t>
            </a:r>
            <a:endParaRPr lang="ar-SA" b="1" dirty="0"/>
          </a:p>
          <a:p>
            <a:pPr rtl="1" eaLnBrk="1" hangingPunct="1">
              <a:spcBef>
                <a:spcPct val="0"/>
              </a:spcBef>
              <a:defRPr/>
            </a:pPr>
            <a:endParaRPr lang="ar-SA" dirty="0"/>
          </a:p>
          <a:p>
            <a:pPr algn="r" rtl="1" eaLnBrk="1" hangingPunct="1">
              <a:spcBef>
                <a:spcPct val="0"/>
              </a:spcBef>
              <a:defRPr/>
            </a:pPr>
            <a:r>
              <a:rPr lang="ar-SA" smtClean="0">
                <a:latin typeface="Arial"/>
                <a:cs typeface="Arial"/>
              </a:rPr>
              <a:t>نشكركم جميعاً على وقتكم واهتمامكم ومشاركتكم. قبل أن ننتهي، أود إتاحة المجال لأية أسئلة أو مخاوف أو أفكار قد تكون لديكم. </a:t>
            </a:r>
          </a:p>
          <a:p>
            <a:pPr rtl="1" eaLnBrk="1" hangingPunct="1">
              <a:spcBef>
                <a:spcPct val="0"/>
              </a:spcBef>
              <a:defRPr/>
            </a:pPr>
            <a:endParaRPr lang="ar-SA" dirty="0"/>
          </a:p>
          <a:p>
            <a:pPr algn="r" rtl="1" eaLnBrk="1" fontAlgn="auto" hangingPunct="1">
              <a:spcBef>
                <a:spcPts val="0"/>
              </a:spcBef>
              <a:spcAft>
                <a:spcPts val="0"/>
              </a:spcAft>
              <a:defRPr/>
            </a:pPr>
            <a:r>
              <a:rPr lang="ar-SA" b="1" dirty="0">
                <a:latin typeface="Arial"/>
                <a:cs typeface="Arial"/>
              </a:rPr>
              <a:t> </a:t>
            </a:r>
          </a:p>
          <a:p>
            <a:pPr rtl="1" eaLnBrk="1" fontAlgn="auto" hangingPunct="1">
              <a:spcBef>
                <a:spcPts val="0"/>
              </a:spcBef>
              <a:spcAft>
                <a:spcPts val="0"/>
              </a:spcAft>
              <a:defRPr/>
            </a:pPr>
            <a:endParaRPr lang="ar-SA" dirty="0"/>
          </a:p>
          <a:p>
            <a:pPr algn="r" rtl="1" eaLnBrk="1" fontAlgn="auto" hangingPunct="1">
              <a:spcBef>
                <a:spcPts val="0"/>
              </a:spcBef>
              <a:spcAft>
                <a:spcPts val="0"/>
              </a:spcAft>
              <a:defRPr/>
            </a:pPr>
            <a:r>
              <a:rPr lang="ar-SA" smtClean="0">
                <a:latin typeface="Arial"/>
                <a:cs typeface="Arial"/>
              </a:rPr>
              <a:t>- كيف وجدت هذه الجلسة؟ </a:t>
            </a:r>
          </a:p>
          <a:p>
            <a:pPr marL="171450" indent="-171450" algn="r" rtl="1" eaLnBrk="1" fontAlgn="auto" hangingPunct="1">
              <a:spcBef>
                <a:spcPts val="0"/>
              </a:spcBef>
              <a:spcAft>
                <a:spcPts val="0"/>
              </a:spcAft>
              <a:buFontTx/>
              <a:buChar char="-"/>
              <a:defRPr/>
            </a:pPr>
            <a:r>
              <a:rPr lang="ar-SA" smtClean="0">
                <a:latin typeface="Arial"/>
                <a:cs typeface="Arial"/>
              </a:rPr>
              <a:t>ما الذي كان سهلاً؟ ما الذي كان صعباً؟ </a:t>
            </a:r>
          </a:p>
          <a:p>
            <a:pPr marL="171450" indent="-171450" algn="r" rtl="1" eaLnBrk="1" fontAlgn="auto" hangingPunct="1">
              <a:spcBef>
                <a:spcPts val="0"/>
              </a:spcBef>
              <a:spcAft>
                <a:spcPts val="0"/>
              </a:spcAft>
              <a:buFontTx/>
              <a:buChar char="-"/>
              <a:defRPr/>
            </a:pPr>
            <a:r>
              <a:rPr lang="ar-SA" smtClean="0">
                <a:latin typeface="Arial"/>
                <a:cs typeface="Arial"/>
              </a:rPr>
              <a:t>ما الذي ترغب في مواصلة التفكير بشأنه لاحقاً؟</a:t>
            </a:r>
          </a:p>
          <a:p>
            <a:pPr rtl="1" eaLnBrk="1" hangingPunct="1">
              <a:spcBef>
                <a:spcPct val="0"/>
              </a:spcBef>
              <a:defRPr/>
            </a:pPr>
            <a:endParaRPr lang="ar-SA" dirty="0"/>
          </a:p>
        </p:txBody>
      </p:sp>
      <p:sp>
        <p:nvSpPr>
          <p:cNvPr id="39940" name="Slide Number Placeholder 3"/>
          <p:cNvSpPr>
            <a:spLocks noGrp="1"/>
          </p:cNvSpPr>
          <p:nvPr>
            <p:ph type="sldNum" sz="quarter" idx="5"/>
          </p:nvPr>
        </p:nvSpPr>
        <p:spPr bwMode="auto">
          <a:noFill/>
          <a:ln>
            <a:miter lim="800000"/>
            <a:headEnd/>
            <a:tailEnd/>
          </a:ln>
        </p:spPr>
        <p:txBody>
          <a:bodyPr/>
          <a:lstStyle/>
          <a:p>
            <a:pPr rtl="1"/>
            <a:fld id="{332ADD6D-7969-4A5D-883C-C428409FDD5A}" type="slidenum">
              <a:rPr lang="en-US" smtClean="0"/>
              <a:pPr/>
              <a:t>11</a:t>
            </a:fld>
            <a:endParaRPr lang="ar-SA"/>
          </a:p>
        </p:txBody>
      </p:sp>
    </p:spTree>
    <p:extLst>
      <p:ext uri="{BB962C8B-B14F-4D97-AF65-F5344CB8AC3E}">
        <p14:creationId xmlns:p14="http://schemas.microsoft.com/office/powerpoint/2010/main" val="24678836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z="1200" b="1" kern="1200" dirty="0">
                <a:solidFill>
                  <a:schemeClr val="tx1"/>
                </a:solidFill>
                <a:effectLst/>
                <a:latin typeface="Arial"/>
                <a:cs typeface="Arial"/>
              </a:rPr>
              <a:t>نظرة عامة - الوحدة 17ب: إدارة حالة العنف المبني  على النوع الاجتماعي  مع الذكور الناجين من العنف الجنسي</a:t>
            </a:r>
            <a:endParaRPr lang="ar-SA" sz="1200" b="1" kern="1200" baseline="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 </a:t>
            </a:r>
          </a:p>
          <a:p>
            <a:pPr algn="r" rtl="1"/>
            <a:r>
              <a:rPr lang="ar-SA" sz="1200" b="1" kern="1200" dirty="0">
                <a:solidFill>
                  <a:schemeClr val="tx1"/>
                </a:solidFill>
                <a:effectLst/>
                <a:latin typeface="Arial"/>
                <a:cs typeface="Arial"/>
              </a:rPr>
              <a:t>أهداف التعلم</a:t>
            </a:r>
          </a:p>
          <a:p>
            <a:pPr marL="171450" indent="-171450" algn="r" rtl="1">
              <a:buFontTx/>
              <a:buChar char="-"/>
            </a:pPr>
            <a:r>
              <a:rPr lang="ar-SA" smtClean="0">
                <a:latin typeface="Arial"/>
                <a:cs typeface="Arial"/>
              </a:rPr>
              <a:t>فهم العوائق التي يواجهها الذكور الناجون من العنف الجنسي</a:t>
            </a:r>
          </a:p>
          <a:p>
            <a:pPr marL="171450" indent="-171450" algn="r" rtl="1">
              <a:buFontTx/>
              <a:buChar char="-"/>
            </a:pPr>
            <a:r>
              <a:rPr lang="ar-SA" smtClean="0">
                <a:latin typeface="Arial"/>
                <a:cs typeface="Arial"/>
              </a:rPr>
              <a:t>تحديد أساليب التواصل المختلفة لدعم الذكور الناجين</a:t>
            </a:r>
          </a:p>
          <a:p>
            <a:pPr marL="171450" indent="-171450" algn="r" rtl="1">
              <a:buFontTx/>
              <a:buChar char="-"/>
            </a:pPr>
            <a:r>
              <a:rPr lang="ar-SA" smtClean="0">
                <a:latin typeface="Arial"/>
                <a:cs typeface="Arial"/>
              </a:rPr>
              <a:t>القدرة على تقديم الخدمات التي تركز على الناجين من أجل الذكور الناجين</a:t>
            </a:r>
          </a:p>
          <a:p>
            <a:pPr rtl="1"/>
            <a:endParaRPr lang="ar-SA" sz="1200"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المدة</a:t>
            </a:r>
            <a:r>
              <a:rPr lang="ar-SA" sz="1200" b="0" kern="1200" dirty="0">
                <a:solidFill>
                  <a:schemeClr val="tx1"/>
                </a:solidFill>
                <a:effectLst/>
                <a:latin typeface="Arial"/>
                <a:cs typeface="Arial"/>
              </a:rPr>
              <a:t>: ساعة واحدة</a:t>
            </a:r>
            <a:endParaRPr lang="ar-SA" sz="1200" kern="1200" dirty="0">
              <a:solidFill>
                <a:schemeClr val="tx1"/>
              </a:solidFill>
              <a:effectLst/>
              <a:latin typeface="Arial"/>
              <a:ea typeface="Arial"/>
              <a:cs typeface="Arial"/>
            </a:endParaRPr>
          </a:p>
          <a:p>
            <a:pPr rtl="1"/>
            <a:endParaRPr lang="ar-SA" sz="1200" b="1"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المواد</a:t>
            </a:r>
            <a:endParaRPr lang="ar-SA" sz="1200" kern="1200" dirty="0">
              <a:solidFill>
                <a:schemeClr val="tx1"/>
              </a:solidFill>
              <a:effectLst/>
              <a:latin typeface="Arial"/>
              <a:ea typeface="Arial"/>
              <a:cs typeface="Arial"/>
            </a:endParaRPr>
          </a:p>
          <a:p>
            <a:pPr marL="0" lvl="0" indent="0" algn="r" rtl="1">
              <a:buFont typeface="Arial" charset="0"/>
              <a:buNone/>
            </a:pPr>
            <a:r>
              <a:rPr lang="ar-SA" sz="1200" kern="1200" dirty="0">
                <a:solidFill>
                  <a:schemeClr val="tx1"/>
                </a:solidFill>
                <a:effectLst/>
                <a:latin typeface="Arial"/>
                <a:cs typeface="Arial"/>
              </a:rPr>
              <a:t>النشرة 17ب.1 - نشاط استنتاج الخلاصة</a:t>
            </a:r>
          </a:p>
          <a:p>
            <a:pPr marL="0" lvl="0" indent="0" algn="r" rtl="1">
              <a:buFont typeface="Arial" charset="0"/>
              <a:buNone/>
            </a:pPr>
            <a:r>
              <a:rPr lang="ar-SA" sz="1200" kern="1200" baseline="0" dirty="0">
                <a:solidFill>
                  <a:schemeClr val="tx1"/>
                </a:solidFill>
                <a:effectLst/>
                <a:latin typeface="Arial"/>
                <a:cs typeface="Arial"/>
              </a:rPr>
              <a:t>لوحة رسم بياني وأقلام تخطيط</a:t>
            </a:r>
            <a:endParaRPr lang="ar-SA" sz="1200" kern="1200" dirty="0">
              <a:solidFill>
                <a:schemeClr val="tx1"/>
              </a:solidFill>
              <a:effectLst/>
              <a:latin typeface="Arial"/>
              <a:ea typeface="Arial"/>
              <a:cs typeface="Arial"/>
            </a:endParaRPr>
          </a:p>
          <a:p>
            <a:pPr marL="0" indent="0" algn="r" rtl="1">
              <a:buFont typeface="Arial" charset="0"/>
              <a:buNone/>
            </a:pPr>
            <a:r>
              <a:rPr lang="ar-SA" smtClean="0">
                <a:latin typeface="Arial"/>
                <a:cs typeface="Arial"/>
              </a:rPr>
              <a:t> </a:t>
            </a:r>
            <a:r>
              <a:rPr lang="ar-SA" sz="1200" kern="1200" dirty="0">
                <a:solidFill>
                  <a:schemeClr val="tx1"/>
                </a:solidFill>
                <a:effectLst/>
                <a:latin typeface="Arial"/>
                <a:cs typeface="Arial"/>
              </a:rPr>
              <a:t> </a:t>
            </a:r>
          </a:p>
          <a:p>
            <a:pPr algn="r" rtl="1"/>
            <a:r>
              <a:rPr lang="ar-SA" sz="1200" b="1" kern="1200" dirty="0">
                <a:solidFill>
                  <a:schemeClr val="tx1"/>
                </a:solidFill>
                <a:effectLst/>
                <a:latin typeface="Arial"/>
                <a:cs typeface="Arial"/>
              </a:rPr>
              <a:t>التحضير</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طباعة النشرات</a:t>
            </a:r>
          </a:p>
          <a:p>
            <a:pPr marL="171450" lvl="0" indent="-171450" algn="r" rtl="1">
              <a:buFont typeface="Arial" charset="0"/>
              <a:buChar char="•"/>
            </a:pPr>
            <a:r>
              <a:rPr lang="ar-SA" sz="1200" kern="1200" dirty="0">
                <a:solidFill>
                  <a:schemeClr val="tx1"/>
                </a:solidFill>
                <a:effectLst/>
                <a:latin typeface="Arial"/>
                <a:cs typeface="Arial"/>
              </a:rPr>
              <a:t>مراجعة الشرائح وملاحظات المقدم</a:t>
            </a:r>
          </a:p>
          <a:p>
            <a:pPr marL="0" indent="0" algn="r" rtl="1">
              <a:buFont typeface="Arial" charset="0"/>
              <a:buNone/>
            </a:pPr>
            <a:r>
              <a:rPr lang="ar-SA" sz="1200" kern="1200" dirty="0">
                <a:solidFill>
                  <a:schemeClr val="tx1"/>
                </a:solidFill>
                <a:effectLst/>
                <a:latin typeface="Arial"/>
                <a:cs typeface="Arial"/>
              </a:rPr>
              <a:t> </a:t>
            </a:r>
          </a:p>
          <a:p>
            <a:pPr algn="r" rtl="1"/>
            <a:r>
              <a:rPr lang="ar-SA" sz="1200" b="1" kern="1200" dirty="0">
                <a:solidFill>
                  <a:schemeClr val="tx1"/>
                </a:solidFill>
                <a:effectLst/>
                <a:latin typeface="Arial"/>
                <a:cs typeface="Arial"/>
              </a:rPr>
              <a:t>الإطار</a:t>
            </a:r>
            <a:endParaRPr lang="ar-SA" sz="1200" kern="1200" dirty="0">
              <a:solidFill>
                <a:schemeClr val="tx1"/>
              </a:solidFill>
              <a:effectLst/>
              <a:latin typeface="Arial"/>
              <a:ea typeface="Arial"/>
              <a:cs typeface="Arial"/>
            </a:endParaRPr>
          </a:p>
          <a:p>
            <a:pPr rtl="1"/>
            <a:endParaRPr lang="ar-SA" sz="1200" b="0" kern="1200" dirty="0">
              <a:solidFill>
                <a:schemeClr val="tx1"/>
              </a:solidFill>
              <a:effectLst/>
              <a:latin typeface="Arial"/>
              <a:ea typeface="Arial"/>
              <a:cs typeface="Arial"/>
            </a:endParaRPr>
          </a:p>
          <a:p>
            <a:pPr marL="0" marR="0" indent="0" algn="r" defTabSz="914400" rtl="1" eaLnBrk="1" fontAlgn="auto" latinLnBrk="0" hangingPunct="1">
              <a:lnSpc>
                <a:spcPct val="100000"/>
              </a:lnSpc>
              <a:spcBef>
                <a:spcPts val="0"/>
              </a:spcBef>
              <a:spcAft>
                <a:spcPts val="0"/>
              </a:spcAft>
              <a:buClrTx/>
              <a:buSzTx/>
              <a:buFontTx/>
              <a:buNone/>
              <a:tabLst/>
              <a:defRPr/>
            </a:pPr>
            <a:r>
              <a:rPr lang="ar-SA" sz="1200" kern="1200" dirty="0">
                <a:solidFill>
                  <a:schemeClr val="tx1"/>
                </a:solidFill>
                <a:effectLst/>
                <a:latin typeface="Arial"/>
                <a:cs typeface="Arial"/>
              </a:rPr>
              <a:t>5 دقائق - الأهداف والمقدمة (1-3)</a:t>
            </a:r>
          </a:p>
          <a:p>
            <a:pPr algn="r" rtl="1"/>
            <a:r>
              <a:rPr lang="ar-SA" sz="1200" kern="1200" dirty="0">
                <a:solidFill>
                  <a:schemeClr val="tx1"/>
                </a:solidFill>
                <a:effectLst/>
                <a:latin typeface="Arial"/>
                <a:cs typeface="Arial"/>
              </a:rPr>
              <a:t>10 دقائق - نشاط العمل مع الذكور الناجين (4)</a:t>
            </a:r>
          </a:p>
          <a:p>
            <a:pPr algn="r" rtl="1"/>
            <a:r>
              <a:rPr lang="ar-SA" sz="1200" kern="1200" dirty="0">
                <a:solidFill>
                  <a:schemeClr val="tx1"/>
                </a:solidFill>
                <a:effectLst/>
                <a:latin typeface="Arial"/>
                <a:cs typeface="Arial"/>
              </a:rPr>
              <a:t>20 دقيقة - عوائق تقديم الرعاية والدعم (5-8)</a:t>
            </a:r>
          </a:p>
          <a:p>
            <a:pPr algn="r" rtl="1"/>
            <a:r>
              <a:rPr lang="ar-SA" sz="1200" kern="1200" dirty="0">
                <a:solidFill>
                  <a:schemeClr val="tx1"/>
                </a:solidFill>
                <a:effectLst/>
                <a:latin typeface="Arial"/>
                <a:cs typeface="Arial"/>
              </a:rPr>
              <a:t>25 دقيقة - نشاط استنتاج الخلاصة والإنهاء (9-10)</a:t>
            </a:r>
          </a:p>
          <a:p>
            <a:pPr rtl="1"/>
            <a:endParaRPr lang="ar-SA" sz="1200" b="0"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الملاحظات الفنية</a:t>
            </a:r>
          </a:p>
          <a:p>
            <a:pPr rtl="1"/>
            <a:endParaRPr lang="ar-SA" sz="1200"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استخدام هذه الوحدة</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لا تفترض أن طلب الرجال للمساعدة عندما يتعرضون للعنف أصعب مقارنة بالنساء. فالأمر يكون في غاية الصعوبة بالنسبة للنساء، ويمكن أن تكون العواقب وخيمة (تصل إلى -وتتضمن- الموت عن طريق "القتل دفاعاً عن الشرف" أو الانتقام، على سبيل المثال). وقلما يتم الإبلاغ عن العنف ضد النساء والفتيات إلى حدٍّ كبير، كما هو الحال مع العنف المبني على النوع الاجتماعي الذي يتعرض له الرجال. </a:t>
            </a:r>
          </a:p>
          <a:p>
            <a:pPr algn="r" rtl="1"/>
            <a:r>
              <a:rPr lang="ar-SA" sz="1200" kern="1200" dirty="0">
                <a:solidFill>
                  <a:schemeClr val="tx1"/>
                </a:solidFill>
                <a:effectLst/>
                <a:latin typeface="Arial"/>
                <a:cs typeface="Arial"/>
              </a:rPr>
              <a:t>وينبغي أن تكون الخدمات المقدمة للناجين من العنف المبني على النوع الاجتماعي متاحة للجميع، بما فيهم الذكور الناجون. ومع ذلك، فإن بعض خدمات إدارة الحالة تم إنشاؤها كأماكن مخصصة للنساء فقط، أو تستخدم الأماكن المخصصة للنساء فقط كنقاط دخول للخدمات؛ وفي هذه الحالة، يلزم إيجاد وسيلة لتقديم هذه الخدمات التي لا تعرض سلامة الأماكن المخصصة للنساء فقط للخطر. وهذا قد يعني العمل مع الرجال في مكان مختلف، على سبيل المثال. فمن المهم أن يتم الحفاظ على وجود مكان تشعر فيها المرأة بالراحة، لأن هذا هو الأساس الذي يمكن الكثيرات من طلب الدعم والرعاية. </a:t>
            </a:r>
          </a:p>
          <a:p>
            <a:pPr rtl="1"/>
            <a:endParaRPr lang="ar-SA" sz="1200"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معرفة الميّسر</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وينبغي أن يكون الميسرون على دراية بالتوجيهات الواردة في الحزمة التدريبية الخاصة برعاية الأطفال الناجين من أجل دعم الأولاد الذين يتعرضون للعنف. كما يجب أن تعرف أيضاً أنواع الخدمات المتاحة للذكور الناجين في المنطقة المحلية. </a:t>
            </a:r>
          </a:p>
          <a:p>
            <a:pPr rtl="1"/>
            <a:endParaRPr lang="ar-SA" sz="1200"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الرسائل الرئيسية</a:t>
            </a:r>
            <a:endParaRPr lang="ar-SA" sz="1200" kern="1200" dirty="0">
              <a:solidFill>
                <a:schemeClr val="tx1"/>
              </a:solidFill>
              <a:effectLst/>
              <a:latin typeface="Arial"/>
              <a:ea typeface="Arial"/>
              <a:cs typeface="Arial"/>
            </a:endParaRPr>
          </a:p>
          <a:p>
            <a:pPr lvl="0" algn="r" rtl="1"/>
            <a:r>
              <a:rPr lang="ar-SA" sz="1200" kern="1200" dirty="0">
                <a:solidFill>
                  <a:schemeClr val="tx1"/>
                </a:solidFill>
                <a:effectLst/>
                <a:latin typeface="Arial"/>
                <a:cs typeface="Arial"/>
              </a:rPr>
              <a:t>كما هو الحال بالنسبة للعنف ضد النساء والفتيات، فإن العنف المبني على النوع الاجتماعي ضد الرجال قلما يتم الإبلاغ عنه في أغلب الأحيان.  </a:t>
            </a:r>
          </a:p>
          <a:p>
            <a:pPr lvl="0" algn="r" rtl="1"/>
            <a:r>
              <a:rPr lang="ar-SA" sz="1200" kern="1200" dirty="0">
                <a:solidFill>
                  <a:schemeClr val="tx1"/>
                </a:solidFill>
                <a:effectLst/>
                <a:latin typeface="Arial"/>
                <a:cs typeface="Arial"/>
              </a:rPr>
              <a:t>قد تجعل الأعراف الذكورية التقليدية من الصعب على الرجال أن يفصحوا ويطلبوا المساعدة وقد تشير أيضاً إلى نتيجة عدم وجود استجابات عاطفية من الأسرة والأصدقاء ومقدمي الخدمات. </a:t>
            </a:r>
          </a:p>
          <a:p>
            <a:pPr lvl="0" algn="r" rtl="1"/>
            <a:r>
              <a:rPr lang="ar-SA" sz="1200" kern="1200" dirty="0">
                <a:solidFill>
                  <a:schemeClr val="tx1"/>
                </a:solidFill>
                <a:effectLst/>
                <a:latin typeface="Arial"/>
                <a:cs typeface="Arial"/>
              </a:rPr>
              <a:t>حافظ على التركيز على سلامة الناجين من الذكور والإناث. اعمل مع مشرفك لإيجاد وسيلة تضمن حصول الناجين/الناجيات من الذكور والإناث على الخدمات مع الحفاظ على سلامة الأماكن المخصصة للنساء فقط. </a:t>
            </a:r>
          </a:p>
          <a:p>
            <a:pPr rtl="1"/>
            <a:endParaRPr lang="ar-SA" sz="1200" kern="1200" dirty="0">
              <a:solidFill>
                <a:schemeClr val="tx1"/>
              </a:solidFill>
              <a:effectLst/>
              <a:latin typeface="Arial"/>
              <a:ea typeface="Arial"/>
              <a:cs typeface="Arial"/>
            </a:endParaRPr>
          </a:p>
        </p:txBody>
      </p:sp>
      <p:sp>
        <p:nvSpPr>
          <p:cNvPr id="4" name="Slide Number Placeholder 3"/>
          <p:cNvSpPr>
            <a:spLocks noGrp="1"/>
          </p:cNvSpPr>
          <p:nvPr>
            <p:ph type="sldNum" sz="quarter" idx="10"/>
          </p:nvPr>
        </p:nvSpPr>
        <p:spPr/>
        <p:txBody>
          <a:bodyPr/>
          <a:lstStyle/>
          <a:p>
            <a:pPr rtl="1"/>
            <a:fld id="{C568F6E5-5E12-4623-90BB-7EC2ED9BF81B}" type="slidenum">
              <a:rPr lang="en-US" smtClean="0"/>
              <a:pPr/>
              <a:t>2</a:t>
            </a:fld>
            <a:endParaRPr lang="ar-SA"/>
          </a:p>
        </p:txBody>
      </p:sp>
    </p:spTree>
    <p:extLst>
      <p:ext uri="{BB962C8B-B14F-4D97-AF65-F5344CB8AC3E}">
        <p14:creationId xmlns:p14="http://schemas.microsoft.com/office/powerpoint/2010/main" val="10394776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سوف نركز في هذه الوحدة على الذكور الناجين. أهدافنا هي:</a:t>
            </a:r>
          </a:p>
          <a:p>
            <a:pPr rtl="1"/>
            <a:endParaRPr lang="ar-SA" baseline="0" dirty="0"/>
          </a:p>
          <a:p>
            <a:pPr marL="171450" indent="-171450" algn="r" rtl="1">
              <a:buFontTx/>
              <a:buChar char="-"/>
            </a:pPr>
            <a:r>
              <a:rPr lang="ar-SA" smtClean="0">
                <a:latin typeface="Arial"/>
                <a:cs typeface="Arial"/>
              </a:rPr>
              <a:t>فهم العوائق التي يواجهها الذكور الناجون من العنف الجنسي</a:t>
            </a:r>
          </a:p>
          <a:p>
            <a:pPr marL="171450" indent="-171450" algn="r" rtl="1">
              <a:buFontTx/>
              <a:buChar char="-"/>
            </a:pPr>
            <a:r>
              <a:rPr lang="ar-SA" smtClean="0">
                <a:latin typeface="Arial"/>
                <a:cs typeface="Arial"/>
              </a:rPr>
              <a:t>تحديد أساليب التواصل المختلفة لدعم الذكور الناجين</a:t>
            </a:r>
          </a:p>
          <a:p>
            <a:pPr marL="171450" indent="-171450" algn="r" rtl="1">
              <a:buFontTx/>
              <a:buChar char="-"/>
            </a:pPr>
            <a:r>
              <a:rPr lang="ar-SA" smtClean="0">
                <a:latin typeface="Arial"/>
                <a:cs typeface="Arial"/>
              </a:rPr>
              <a:t>القدرة على تقديم الخدمات التي تركز على الناجين من أجل الذكور الناجين</a:t>
            </a:r>
          </a:p>
          <a:p>
            <a:pPr rtl="1"/>
            <a:endParaRPr lang="ar-SA" dirty="0"/>
          </a:p>
        </p:txBody>
      </p:sp>
      <p:sp>
        <p:nvSpPr>
          <p:cNvPr id="4" name="Slide Number Placeholder 3"/>
          <p:cNvSpPr>
            <a:spLocks noGrp="1"/>
          </p:cNvSpPr>
          <p:nvPr>
            <p:ph type="sldNum" sz="quarter" idx="10"/>
          </p:nvPr>
        </p:nvSpPr>
        <p:spPr/>
        <p:txBody>
          <a:bodyPr/>
          <a:lstStyle/>
          <a:p>
            <a:pPr rtl="1"/>
            <a:fld id="{C568F6E5-5E12-4623-90BB-7EC2ED9BF81B}" type="slidenum">
              <a:rPr lang="en-US" smtClean="0"/>
              <a:pPr/>
              <a:t>3</a:t>
            </a:fld>
            <a:endParaRPr lang="ar-SA"/>
          </a:p>
        </p:txBody>
      </p:sp>
    </p:spTree>
    <p:extLst>
      <p:ext uri="{BB962C8B-B14F-4D97-AF65-F5344CB8AC3E}">
        <p14:creationId xmlns:p14="http://schemas.microsoft.com/office/powerpoint/2010/main" val="29860427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z="1200" kern="1200" dirty="0">
                <a:solidFill>
                  <a:schemeClr val="tx1"/>
                </a:solidFill>
                <a:effectLst/>
                <a:latin typeface="Arial"/>
                <a:cs typeface="Arial"/>
              </a:rPr>
              <a:t>وكما هو مبين في المقدمة، قد يتعرض الرجال والأولاد أيضاً في الأوضاع الإنسانية لخطر العنف الجنسي الذي يرتكبه في الغالب رجال آخرون في سياق النزاع المسلح أو العنف العرقي أو كوسيلة لإضعاف وجلب العار للرجال  وأسرهم ومجتمعاتهم.  ويمكن أن يتعرض الأولاد أيضاً لخطر الاعتداء الجنسي على الأطفال الذي يرتكبه عادةً رجال معروفون للطفل أو أسرته.  </a:t>
            </a:r>
          </a:p>
          <a:p>
            <a:pPr marL="0" marR="0" indent="0" algn="l" defTabSz="914400" rtl="1" eaLnBrk="1" fontAlgn="auto" latinLnBrk="0" hangingPunct="1">
              <a:lnSpc>
                <a:spcPct val="100000"/>
              </a:lnSpc>
              <a:spcBef>
                <a:spcPts val="0"/>
              </a:spcBef>
              <a:spcAft>
                <a:spcPts val="0"/>
              </a:spcAft>
              <a:buClrTx/>
              <a:buSzTx/>
              <a:buFontTx/>
              <a:buNone/>
              <a:tabLst/>
              <a:defRPr/>
            </a:pPr>
            <a:endParaRPr lang="ar-SA" sz="1200" kern="1200" dirty="0">
              <a:solidFill>
                <a:schemeClr val="tx1"/>
              </a:solidFill>
              <a:effectLst/>
              <a:latin typeface="Arial"/>
              <a:ea typeface="Arial"/>
              <a:cs typeface="Arial"/>
            </a:endParaRPr>
          </a:p>
          <a:p>
            <a:pPr marL="0" marR="0" indent="0" algn="r" defTabSz="914400" rtl="1" eaLnBrk="1" fontAlgn="auto" latinLnBrk="0" hangingPunct="1">
              <a:lnSpc>
                <a:spcPct val="100000"/>
              </a:lnSpc>
              <a:spcBef>
                <a:spcPts val="0"/>
              </a:spcBef>
              <a:spcAft>
                <a:spcPts val="0"/>
              </a:spcAft>
              <a:buClrTx/>
              <a:buSzTx/>
              <a:buFontTx/>
              <a:buNone/>
              <a:tabLst/>
              <a:defRPr/>
            </a:pPr>
            <a:r>
              <a:rPr lang="ar-SA" sz="1200" kern="1200" dirty="0">
                <a:solidFill>
                  <a:schemeClr val="tx1"/>
                </a:solidFill>
                <a:effectLst/>
                <a:latin typeface="Arial"/>
                <a:cs typeface="Arial"/>
              </a:rPr>
              <a:t>وكما هو الحال بالنسبة للعنف ضد النساء والفتيات، فإن هذا النوع من العنف قلما يتم الإبلاغ عنه في أغلب الأحيان.  قد تجعل الأعراف الذكورية التقليدية من الصعب على الرجال أن يفصحوا ويطلبوا المساعدة وقد تشير أيضاً إلى نتيجة عدم وجود استجابات عاطفية من الأسرة والأصدقاء ومقدمي الخدمات.  وتتشابه العديد من آثار العنف الجنسي التي يتعرض لها الرجال والأولاد مع تلك التي يتعرض لها النساء والفتيات، ولكن هناك بعض التجارب الخاصة التي يمكن أن يكون فهم مقدمي الخدمات لها مفيداً من أجل تقديم خدمة أفضل لهذا القطاع من الناس.  </a:t>
            </a:r>
          </a:p>
          <a:p>
            <a:pPr marL="0" marR="0" indent="0" algn="l" defTabSz="914400" rtl="1" eaLnBrk="1" fontAlgn="auto" latinLnBrk="0" hangingPunct="1">
              <a:lnSpc>
                <a:spcPct val="100000"/>
              </a:lnSpc>
              <a:spcBef>
                <a:spcPts val="0"/>
              </a:spcBef>
              <a:spcAft>
                <a:spcPts val="0"/>
              </a:spcAft>
              <a:buClrTx/>
              <a:buSzTx/>
              <a:buFontTx/>
              <a:buNone/>
              <a:tabLst/>
              <a:defRPr/>
            </a:pPr>
            <a:endParaRPr lang="ar-SA" sz="1200" kern="1200" dirty="0">
              <a:solidFill>
                <a:schemeClr val="tx1"/>
              </a:solidFill>
              <a:effectLst/>
              <a:latin typeface="Arial"/>
              <a:ea typeface="Arial"/>
              <a:cs typeface="Arial"/>
            </a:endParaRPr>
          </a:p>
          <a:p>
            <a:pPr marL="0" marR="0" indent="0" algn="r" defTabSz="914400" rtl="1" eaLnBrk="1" fontAlgn="auto" latinLnBrk="0" hangingPunct="1">
              <a:lnSpc>
                <a:spcPct val="100000"/>
              </a:lnSpc>
              <a:spcBef>
                <a:spcPts val="0"/>
              </a:spcBef>
              <a:spcAft>
                <a:spcPts val="0"/>
              </a:spcAft>
              <a:buClrTx/>
              <a:buSzTx/>
              <a:buFontTx/>
              <a:buNone/>
              <a:tabLst/>
              <a:defRPr/>
            </a:pPr>
            <a:r>
              <a:rPr lang="ar-SA" sz="1200" kern="1200" dirty="0">
                <a:solidFill>
                  <a:schemeClr val="tx1"/>
                </a:solidFill>
                <a:effectLst/>
                <a:latin typeface="Arial"/>
                <a:cs typeface="Arial"/>
              </a:rPr>
              <a:t>وسوف يركز هذا الفصل على العمل مع الرجال البالغين الذين تعرضوا للعنف الجنسي.  وتقدم المبادئ التوجيهية لرعاية الأطفال الناجين من الاعتداء الجنسي توجيهات حول كيفية العمل مع الأولاد الذين تعرضوا للاعتداء الجنسي.  وفي الفصل السابق، تمت أيضاً مناقشة الاعتبارات المتعلقة بالرجال الذين يعرفون بأنهم مثليون أو رجال متحولي الجندر، وينبغي استخدامها -حسب الضرورة- مع المعلومات الواردة في هذا الفصل.  </a:t>
            </a:r>
          </a:p>
          <a:p>
            <a:pPr rtl="1"/>
            <a:endParaRPr lang="ar-SA" dirty="0"/>
          </a:p>
        </p:txBody>
      </p:sp>
      <p:sp>
        <p:nvSpPr>
          <p:cNvPr id="4" name="Slide Number Placeholder 3"/>
          <p:cNvSpPr>
            <a:spLocks noGrp="1"/>
          </p:cNvSpPr>
          <p:nvPr>
            <p:ph type="sldNum" sz="quarter" idx="10"/>
          </p:nvPr>
        </p:nvSpPr>
        <p:spPr/>
        <p:txBody>
          <a:bodyPr/>
          <a:lstStyle/>
          <a:p>
            <a:pPr rtl="1"/>
            <a:fld id="{C568F6E5-5E12-4623-90BB-7EC2ED9BF81B}" type="slidenum">
              <a:rPr lang="en-US" smtClean="0"/>
              <a:pPr/>
              <a:t>4</a:t>
            </a:fld>
            <a:endParaRPr lang="ar-SA"/>
          </a:p>
        </p:txBody>
      </p:sp>
    </p:spTree>
    <p:extLst>
      <p:ext uri="{BB962C8B-B14F-4D97-AF65-F5344CB8AC3E}">
        <p14:creationId xmlns:p14="http://schemas.microsoft.com/office/powerpoint/2010/main" val="7058947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mtClean="0">
                <a:latin typeface="Arial"/>
                <a:cs typeface="Arial"/>
              </a:rPr>
              <a:t>** قسم المشاركين إلى مجموعات من 3 أو 4 اعتماداً على حجم المجموعة الكبيرة.</a:t>
            </a:r>
            <a:r>
              <a:rPr lang="ar-SA" b="1" dirty="0">
                <a:latin typeface="Arial"/>
                <a:cs typeface="Arial"/>
              </a:rPr>
              <a:t>  اطلب منهم مناقشة:  ما التحديات التي قد يواجهها الذكور الناجون من العنف الجنسي في طلب الخدمات؟</a:t>
            </a:r>
            <a:r>
              <a:rPr lang="ar-SA" sz="1200" b="1" dirty="0">
                <a:latin typeface="Arial"/>
                <a:cs typeface="Arial"/>
              </a:rPr>
              <a:t> كيف يمكننا مواجهة هذه التحديات؟  أعِد المجموعة مرة أخرى للمشاركة بعد 5 دقائق.  اكتب الإجابات على لوحة الرسم البياني حسب الضرورة. **</a:t>
            </a:r>
            <a:endParaRPr lang="ar-SA" sz="1200" b="1" dirty="0"/>
          </a:p>
          <a:p>
            <a:pPr rtl="1"/>
            <a:endParaRPr lang="ar-SA" dirty="0"/>
          </a:p>
        </p:txBody>
      </p:sp>
      <p:sp>
        <p:nvSpPr>
          <p:cNvPr id="4" name="Slide Number Placeholder 3"/>
          <p:cNvSpPr>
            <a:spLocks noGrp="1"/>
          </p:cNvSpPr>
          <p:nvPr>
            <p:ph type="sldNum" sz="quarter" idx="10"/>
          </p:nvPr>
        </p:nvSpPr>
        <p:spPr/>
        <p:txBody>
          <a:bodyPr/>
          <a:lstStyle/>
          <a:p>
            <a:pPr rtl="1"/>
            <a:fld id="{C568F6E5-5E12-4623-90BB-7EC2ED9BF81B}" type="slidenum">
              <a:rPr lang="en-US" smtClean="0"/>
              <a:pPr/>
              <a:t>5</a:t>
            </a:fld>
            <a:endParaRPr lang="ar-SA"/>
          </a:p>
        </p:txBody>
      </p:sp>
    </p:spTree>
    <p:extLst>
      <p:ext uri="{BB962C8B-B14F-4D97-AF65-F5344CB8AC3E}">
        <p14:creationId xmlns:p14="http://schemas.microsoft.com/office/powerpoint/2010/main" val="6533452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z="1200" kern="1200" dirty="0">
                <a:solidFill>
                  <a:schemeClr val="tx1"/>
                </a:solidFill>
                <a:effectLst/>
                <a:latin typeface="Arial"/>
                <a:cs typeface="Arial"/>
              </a:rPr>
              <a:t>فكثير من العوائق التي تعترض سبيل الرعاية التي يواجهها الرجال تكون مماثلة لتلك التي نوقشت سابقاً بالنسبة للناجين من العنف الجنسي الآخرين إلا أنها قد يتم التعرض لها بشكل مختلف قليلاً. وفيما يلي سرد لبعض الأمثلة الخاصة بالعوائق التي تحول دون تقديم الرعاية للرجال.  وتذكر أن هذه العوائق عامة ويرجح أن تختلف من سياق لآخر.  وسوف يعتمد ما إذا كانوا سيتعرضون لهذه العوائق وطريقة تعرضهم لها على مبادئ ثقافية واجتماعية معينة وخصائص أخرى تتعلق بالناجين مثل العِرق والدين والوضع الاجتماعي والاقتصادي والتوجه الجنسي.  </a:t>
            </a:r>
          </a:p>
          <a:p>
            <a:pPr rtl="1"/>
            <a:endParaRPr lang="ar-SA" sz="1200"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الأعراف الذكورية التقليدية لا تشجع على طلب المساعدة. </a:t>
            </a:r>
            <a:r>
              <a:rPr lang="ar-SA" sz="1200" kern="1200" dirty="0">
                <a:solidFill>
                  <a:schemeClr val="tx1"/>
                </a:solidFill>
                <a:effectLst/>
                <a:latin typeface="Arial"/>
                <a:cs typeface="Arial"/>
              </a:rPr>
              <a:t> إن الأعراف التقليدية للذكورة التي تشير إلى أن الرجال يجب أن يكونوا أقوياء ومسيطرين ومستقلين ولا يعبرون عن مشاعرهم، تقلل من احتمالية طلب الرجال للمساعدة حتى عند تعرضهم لحادث أليم. </a:t>
            </a:r>
          </a:p>
          <a:p>
            <a:pPr rtl="1"/>
            <a:endParaRPr lang="ar-SA" sz="1200"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مشاعر الخجل والخوف من وصمة العار.</a:t>
            </a:r>
            <a:r>
              <a:rPr lang="ar-SA" sz="1200" kern="1200" dirty="0">
                <a:solidFill>
                  <a:schemeClr val="tx1"/>
                </a:solidFill>
                <a:effectLst/>
                <a:latin typeface="Arial"/>
                <a:cs typeface="Arial"/>
              </a:rPr>
              <a:t>  فيما يتعلق بالأعراف الذكورية التي نوقشت أعلاه، قد ينتاب الذكور الناجين مشاعر قوية من العار والخوف من أن يتم وصمهم بسبب تعرضهم لانتهاك جنسي.  ويكون هذا هو الحال خصوصاً إذا كانت الأعراف الذكورية في بيئتهم تشير إلى أن الرجال يجب أن يكونوا أقوياء ومسيطرين جنسياً.  بغض النظر عن جنس المعتدي، ربما يصارع الذكور الناجون لمواجهة ما يعنيه تعرضهم للعنف الجنسي بسبب هويتهم الجندرية وميلهم الجنسي. ويكون هذا هو الحال خصوصاً إذا كان الاعتداء قد حدث أكثر من مرة أو حدث في طفولتهم. </a:t>
            </a:r>
          </a:p>
          <a:p>
            <a:pPr rtl="1"/>
            <a:endParaRPr lang="ar-SA" dirty="0"/>
          </a:p>
        </p:txBody>
      </p:sp>
      <p:sp>
        <p:nvSpPr>
          <p:cNvPr id="4" name="Slide Number Placeholder 3"/>
          <p:cNvSpPr>
            <a:spLocks noGrp="1"/>
          </p:cNvSpPr>
          <p:nvPr>
            <p:ph type="sldNum" sz="quarter" idx="10"/>
          </p:nvPr>
        </p:nvSpPr>
        <p:spPr/>
        <p:txBody>
          <a:bodyPr/>
          <a:lstStyle/>
          <a:p>
            <a:pPr rtl="1"/>
            <a:fld id="{C568F6E5-5E12-4623-90BB-7EC2ED9BF81B}" type="slidenum">
              <a:rPr lang="en-US" smtClean="0"/>
              <a:pPr/>
              <a:t>6</a:t>
            </a:fld>
            <a:endParaRPr lang="ar-SA"/>
          </a:p>
        </p:txBody>
      </p:sp>
    </p:spTree>
    <p:extLst>
      <p:ext uri="{BB962C8B-B14F-4D97-AF65-F5344CB8AC3E}">
        <p14:creationId xmlns:p14="http://schemas.microsoft.com/office/powerpoint/2010/main" val="31203717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z="1200" b="1" kern="1200" dirty="0">
                <a:solidFill>
                  <a:schemeClr val="tx1"/>
                </a:solidFill>
                <a:effectLst/>
                <a:latin typeface="Arial"/>
                <a:cs typeface="Arial"/>
              </a:rPr>
              <a:t>الشواغل والمخاوف المتعلقة بالحياة الجنسية.</a:t>
            </a:r>
            <a:r>
              <a:rPr lang="ar-SA" sz="1200" kern="1200" dirty="0">
                <a:solidFill>
                  <a:schemeClr val="tx1"/>
                </a:solidFill>
                <a:effectLst/>
                <a:latin typeface="Arial"/>
                <a:cs typeface="Arial"/>
              </a:rPr>
              <a:t> من الأساطير الشائعة أن الرجال الذين تعرضوا للعنف الجنسي المرتكب من قبل الرجال يكونون مثليين أو سوف يصبحون مثليين. وليس هناك ما يدل على أن التعرض للعنف الجنسي يعد مؤشراً للميل الجنسي.  ومع ذلك، إذا كانت هذه الأسطورة تصوراً شائعاً وكان  رهاب المثلية الجنسية منتشراً  في المجتمع أيضاً، فإن الناجين من الذكور قد لا يطلبون المساعدة لأنهم يصارعون هذه المسائل بأنفسهم و/أو يخشون ردود فعل الآخرين.  ويمكن أن يشكل ذلك عائقاً كبيراً أمام طلب المساعدة في المجتمعات التي تمنع أو تجرم المثلية الجنسية. </a:t>
            </a:r>
          </a:p>
          <a:p>
            <a:pPr algn="r" rtl="1"/>
            <a:r>
              <a:rPr lang="ar-SA" smtClean="0">
                <a:latin typeface="Arial"/>
                <a:cs typeface="Arial"/>
              </a:rPr>
              <a:t> </a:t>
            </a:r>
          </a:p>
          <a:p>
            <a:pPr algn="r" rtl="1"/>
            <a:r>
              <a:rPr lang="ar-SA" sz="1200" b="1" kern="1200" dirty="0">
                <a:solidFill>
                  <a:schemeClr val="tx1"/>
                </a:solidFill>
                <a:effectLst/>
                <a:latin typeface="Arial"/>
                <a:cs typeface="Arial"/>
              </a:rPr>
              <a:t>الخوف من عدم التصديق.</a:t>
            </a:r>
            <a:r>
              <a:rPr lang="ar-SA" sz="1200" kern="1200" dirty="0">
                <a:solidFill>
                  <a:schemeClr val="tx1"/>
                </a:solidFill>
                <a:effectLst/>
                <a:latin typeface="Arial"/>
                <a:cs typeface="Arial"/>
              </a:rPr>
              <a:t>   بسبب الأعراف الاجتماعية الذكورية التقليدية، قد يخشى الذكور الناجون من ألا يصدقوا إذا أخبروا أحداً عما تعرضوا له.</a:t>
            </a:r>
          </a:p>
          <a:p>
            <a:pPr rtl="1"/>
            <a:endParaRPr lang="ar-SA" sz="1200"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خطر تعاطي المخدرات.</a:t>
            </a:r>
            <a:r>
              <a:rPr lang="ar-SA" sz="1200" kern="1200" dirty="0">
                <a:solidFill>
                  <a:schemeClr val="tx1"/>
                </a:solidFill>
                <a:effectLst/>
                <a:latin typeface="Arial"/>
                <a:cs typeface="Arial"/>
              </a:rPr>
              <a:t> قد يكون استخدام الكحول أو العقاقير الأخرى كوسيلة للسيطرة على المشاعر أو تخديرها أكثر شيوعاً بين الناجين من الذكور بسبب الأعراف التي غالباً ما تثني الرجال عن الاعتراف والتعبير عن المشاعر. </a:t>
            </a:r>
          </a:p>
          <a:p>
            <a:pPr rtl="1"/>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 "الأولاد لا يبكون". مجلة علم النفس الإرشادي، 58، 368-382.  </a:t>
            </a:r>
          </a:p>
          <a:p>
            <a:pPr algn="r" rtl="1"/>
            <a:r>
              <a:rPr lang="ar-SA" sz="1200" kern="1200" dirty="0">
                <a:solidFill>
                  <a:schemeClr val="tx1"/>
                </a:solidFill>
                <a:effectLst/>
                <a:latin typeface="Arial"/>
                <a:cs typeface="Arial"/>
              </a:rPr>
              <a:t> </a:t>
            </a:r>
          </a:p>
          <a:p>
            <a:pPr rtl="1"/>
            <a:endParaRPr lang="ar-SA" dirty="0"/>
          </a:p>
        </p:txBody>
      </p:sp>
      <p:sp>
        <p:nvSpPr>
          <p:cNvPr id="4" name="Slide Number Placeholder 3"/>
          <p:cNvSpPr>
            <a:spLocks noGrp="1"/>
          </p:cNvSpPr>
          <p:nvPr>
            <p:ph type="sldNum" sz="quarter" idx="10"/>
          </p:nvPr>
        </p:nvSpPr>
        <p:spPr/>
        <p:txBody>
          <a:bodyPr/>
          <a:lstStyle/>
          <a:p>
            <a:pPr rtl="1"/>
            <a:fld id="{C568F6E5-5E12-4623-90BB-7EC2ED9BF81B}" type="slidenum">
              <a:rPr lang="en-US" smtClean="0"/>
              <a:pPr/>
              <a:t>7</a:t>
            </a:fld>
            <a:endParaRPr lang="ar-SA"/>
          </a:p>
        </p:txBody>
      </p:sp>
    </p:spTree>
    <p:extLst>
      <p:ext uri="{BB962C8B-B14F-4D97-AF65-F5344CB8AC3E}">
        <p14:creationId xmlns:p14="http://schemas.microsoft.com/office/powerpoint/2010/main" val="38443494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z="1200" kern="1200" dirty="0">
                <a:solidFill>
                  <a:schemeClr val="tx1"/>
                </a:solidFill>
                <a:effectLst/>
                <a:latin typeface="Arial"/>
                <a:cs typeface="Arial"/>
              </a:rPr>
              <a:t>وبصفتك  عاملاً اجتماعياً أو مساعداً، فإن وظيفتك لا تتغير لمجرد أنك تعمل مع أحد الناجين من الذكور.  ومع ذلك، فإن أخذ عوائق الرعاية المذكورة أعلاه والتوجيه الوارد أدناه بعين الاعتبار يمكن أن يساعدك على تكييف الخدمات الخاصة بك لجعلها آمنة وداعمة للناجين من الذكور.  </a:t>
            </a:r>
          </a:p>
          <a:p>
            <a:pPr rtl="1"/>
            <a:endParaRPr lang="ar-SA" sz="1200"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لا تقدم افتراضات حول الشخص وتجربته. </a:t>
            </a:r>
            <a:endParaRPr lang="ar-SA" sz="1200" kern="1200" dirty="0">
              <a:solidFill>
                <a:schemeClr val="tx1"/>
              </a:solidFill>
              <a:effectLst/>
              <a:latin typeface="Arial"/>
              <a:ea typeface="Arial"/>
              <a:cs typeface="Arial"/>
            </a:endParaRPr>
          </a:p>
          <a:p>
            <a:pPr lvl="0" algn="r" rtl="1"/>
            <a:r>
              <a:rPr lang="ar-SA" sz="1200" kern="1200" dirty="0">
                <a:solidFill>
                  <a:schemeClr val="tx1"/>
                </a:solidFill>
                <a:effectLst/>
                <a:latin typeface="Arial"/>
                <a:cs typeface="Arial"/>
              </a:rPr>
              <a:t>يجب</a:t>
            </a:r>
            <a:r>
              <a:rPr lang="ar-SA" smtClean="0">
                <a:latin typeface="Arial"/>
                <a:cs typeface="Arial"/>
              </a:rPr>
              <a:t> </a:t>
            </a:r>
            <a:r>
              <a:rPr lang="ar-SA" sz="1200" kern="1200" dirty="0">
                <a:solidFill>
                  <a:schemeClr val="tx1"/>
                </a:solidFill>
                <a:effectLst/>
                <a:latin typeface="Arial"/>
                <a:cs typeface="Arial"/>
              </a:rPr>
              <a:t>ألا تفترض أبداً ماهو الميل الجنسي أو الهوية الجندرية للناجين أو المعتدين. ويكتسب هذا الأمر أهمية خاصة بسبب الأسئلة التي يمكن للناجين من الذكور أن يسألوا أنفسهم عنها بشأن ميولهم الجنسية أو هويتهم الجندرية.  </a:t>
            </a:r>
          </a:p>
          <a:p>
            <a:pPr lvl="0" algn="r" rtl="1"/>
            <a:r>
              <a:rPr lang="ar-SA" sz="1200" kern="1200" dirty="0">
                <a:solidFill>
                  <a:schemeClr val="tx1"/>
                </a:solidFill>
                <a:effectLst/>
                <a:latin typeface="Arial"/>
                <a:cs typeface="Arial"/>
              </a:rPr>
              <a:t>وحتى لو كان الشخص يبدو أنه يطلب منك أن تخبره ما إذا كان مثلياً أم لا، فاشرح له أنه لا يمكنك إجراء هذا الأمر له. ويمكنك تأييد مخاوفه من خلال قول إنه من الطبيعي بالنسبة له أن يطرح هذه الأنواع من الأسئلة ولكن قدم له أيضاً معلومات دقيقة بأن الاعتداء الجنسي لا يغير الميل الجنسي للشخص. </a:t>
            </a:r>
          </a:p>
          <a:p>
            <a:pPr lvl="0" algn="r" rtl="1"/>
            <a:r>
              <a:rPr lang="ar-SA" sz="1200" kern="1200" dirty="0">
                <a:solidFill>
                  <a:schemeClr val="tx1"/>
                </a:solidFill>
                <a:effectLst/>
                <a:latin typeface="Arial"/>
                <a:cs typeface="Arial"/>
              </a:rPr>
              <a:t>وقد يكون العديد من الناجين الذكور في حالة إنكار لما تعرضوا له وقد لا يكونون على استعداد لتعريفهم على أنهم "ضحايا" أو "ناجون" أو أشخاص تعرضوا لـ"صدمة". فاحترم اللغة التي يستخدمونها لوصف أنفسهم وتجربتهم. </a:t>
            </a:r>
          </a:p>
          <a:p>
            <a:pPr lvl="0" rtl="1"/>
            <a:endParaRPr lang="ar-SA" sz="1200"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إثبات قوتهم وإعادة التأكيد عليها.  </a:t>
            </a:r>
            <a:r>
              <a:rPr lang="ar-SA" sz="1200" kern="1200" dirty="0">
                <a:solidFill>
                  <a:schemeClr val="tx1"/>
                </a:solidFill>
                <a:effectLst/>
                <a:latin typeface="Arial"/>
                <a:cs typeface="Arial"/>
              </a:rPr>
              <a:t>كما هو الحال مع الناجين الآخرين، يكون من المهم للذكور الناجين أن يسمعوا أنهم شجعان وأقوياء لأنهم أتوا لطلب المساعدة.   ومن خلال التأكيد على ذلك، فإنك تساعد على الحد من مخاوفهم وهموهم المتعلقة بوصمة العار التي يواجهها الرجال الذين يتواصلون من أجل الحصول على المساعدة.  </a:t>
            </a:r>
          </a:p>
          <a:p>
            <a:pPr rtl="1"/>
            <a:endParaRPr lang="ar-SA" dirty="0"/>
          </a:p>
        </p:txBody>
      </p:sp>
      <p:sp>
        <p:nvSpPr>
          <p:cNvPr id="4" name="Slide Number Placeholder 3"/>
          <p:cNvSpPr>
            <a:spLocks noGrp="1"/>
          </p:cNvSpPr>
          <p:nvPr>
            <p:ph type="sldNum" sz="quarter" idx="10"/>
          </p:nvPr>
        </p:nvSpPr>
        <p:spPr/>
        <p:txBody>
          <a:bodyPr/>
          <a:lstStyle/>
          <a:p>
            <a:pPr rtl="1"/>
            <a:fld id="{C568F6E5-5E12-4623-90BB-7EC2ED9BF81B}" type="slidenum">
              <a:rPr lang="en-US" smtClean="0"/>
              <a:pPr/>
              <a:t>8</a:t>
            </a:fld>
            <a:endParaRPr lang="ar-SA"/>
          </a:p>
        </p:txBody>
      </p:sp>
    </p:spTree>
    <p:extLst>
      <p:ext uri="{BB962C8B-B14F-4D97-AF65-F5344CB8AC3E}">
        <p14:creationId xmlns:p14="http://schemas.microsoft.com/office/powerpoint/2010/main" val="11578533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z="1200" b="1" kern="1200" dirty="0">
                <a:solidFill>
                  <a:schemeClr val="tx1"/>
                </a:solidFill>
                <a:effectLst/>
                <a:latin typeface="Arial"/>
                <a:cs typeface="Arial"/>
              </a:rPr>
              <a:t>أخبرهم أنهم ليسوا وحدهم.  </a:t>
            </a:r>
            <a:r>
              <a:rPr lang="ar-SA" sz="1200" kern="1200" dirty="0">
                <a:solidFill>
                  <a:schemeClr val="tx1"/>
                </a:solidFill>
                <a:effectLst/>
                <a:latin typeface="Arial"/>
                <a:cs typeface="Arial"/>
              </a:rPr>
              <a:t>بسبب وصمة العار الكبيرة، قد يكون من المهم للناجين من الذكور أن يعرفوا أن الرجال الآخرين يتعرضون للعنف الجنسي أيضاً وأنهم ليسوا الوحيدين الذين حدث لهم ذلك.  فيمكن أن يساعد هذا في الحد من لوم الذات أو الأفكار التي قد تكون لديهم حول ما فعلوا لإثارة الاعتداء.  </a:t>
            </a:r>
          </a:p>
          <a:p>
            <a:pPr rtl="1"/>
            <a:endParaRPr lang="ar-SA" sz="1200"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طمئِن الشخص أن ردود فعله طبيعية</a:t>
            </a:r>
            <a:r>
              <a:rPr lang="ar-SA" sz="1200" kern="1200" dirty="0">
                <a:solidFill>
                  <a:schemeClr val="tx1"/>
                </a:solidFill>
                <a:effectLst/>
                <a:latin typeface="Arial"/>
                <a:cs typeface="Arial"/>
              </a:rPr>
              <a:t>. دعهم يعرفون أن ردود فعلهم ومشاعرهم تجاه ما حدث لا بأس بها وأنه من الطبيعي أن يشعروا بذلك. وقد يحتاج الناجون من الذكور إلى أن يسمعوا على وجه الخصوص أن مشاعر مثل الحزن والخوف طبيعية، وذلك لأن الأعراف الذكورية التقليدية لا تسمح للرجال بأن يشعروا بها أو يعبروا عنها.  فطمئنهم أنه من الآمن لهم أن يعبروا عن مشاعرهم - مهما كانت - وأنك ستكون موجوداً لتسمعهم.</a:t>
            </a:r>
          </a:p>
          <a:p>
            <a:pPr rtl="1"/>
            <a:endParaRPr lang="ar-SA" sz="1200"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لا تصدر الأحكام بشأن تعاطي المخدرات</a:t>
            </a:r>
            <a:r>
              <a:rPr lang="ar-SA" sz="1200" kern="1200" dirty="0">
                <a:solidFill>
                  <a:schemeClr val="tx1"/>
                </a:solidFill>
                <a:effectLst/>
                <a:latin typeface="Arial"/>
                <a:cs typeface="Arial"/>
              </a:rPr>
              <a:t>. إذا كنت تعمل مع ناجٍ يتعاطى الكحول أو المخدرات الأخرى، فلا تعِب عليه بسبب القيام بذلك أو تحاول منعه من التعاطي.  ومن المهم أن تدرك أن ذلك يعد أحد أساليبهم لمواجهة الأمر، على الرغم من أنه قد يكون ضاراً لهم وللآخرين في حياتهم.  وأفضل شيء يمكنك فعله هو أن تعترف بأن لا بد أنهم يعانون من قدر كبير من الألم، وأن تناقش معهم ما إذا كان لديهم طرق أخرى للمواجهة قد تكون أكثر إيجابية، وأن تقدم لهم معلومات حول خدمات الصحة النفسية أو البرامج الموجودة في سياقك التي قد تكون مفيدة لهم.  </a:t>
            </a:r>
          </a:p>
          <a:p>
            <a:pPr rtl="1"/>
            <a:endParaRPr lang="ar-SA" dirty="0"/>
          </a:p>
        </p:txBody>
      </p:sp>
      <p:sp>
        <p:nvSpPr>
          <p:cNvPr id="4" name="Slide Number Placeholder 3"/>
          <p:cNvSpPr>
            <a:spLocks noGrp="1"/>
          </p:cNvSpPr>
          <p:nvPr>
            <p:ph type="sldNum" sz="quarter" idx="10"/>
          </p:nvPr>
        </p:nvSpPr>
        <p:spPr/>
        <p:txBody>
          <a:bodyPr/>
          <a:lstStyle/>
          <a:p>
            <a:pPr rtl="1"/>
            <a:fld id="{C568F6E5-5E12-4623-90BB-7EC2ED9BF81B}" type="slidenum">
              <a:rPr lang="en-US" smtClean="0"/>
              <a:pPr/>
              <a:t>9</a:t>
            </a:fld>
            <a:endParaRPr lang="ar-SA"/>
          </a:p>
        </p:txBody>
      </p:sp>
    </p:spTree>
    <p:extLst>
      <p:ext uri="{BB962C8B-B14F-4D97-AF65-F5344CB8AC3E}">
        <p14:creationId xmlns:p14="http://schemas.microsoft.com/office/powerpoint/2010/main" val="112477189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2.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2800" dirty="0">
                <a:solidFill>
                  <a:prstClr val="white"/>
                </a:solidFill>
                <a:latin typeface="Arial"/>
                <a:cs typeface="Arial"/>
              </a:rPr>
              <a:t>الوحدة 1</a:t>
            </a: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108002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2800" dirty="0">
                <a:solidFill>
                  <a:prstClr val="white"/>
                </a:solidFill>
                <a:latin typeface="Arial"/>
                <a:cs typeface="Arial"/>
              </a:rPr>
              <a:t>الوحدة 1</a:t>
            </a: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3200" spc="0" dirty="0">
                <a:solidFill>
                  <a:prstClr val="white"/>
                </a:solidFill>
                <a:latin typeface="Arial"/>
                <a:cs typeface="Arial"/>
              </a:rPr>
              <a:t>انقر لتحرير العنوان الفرعي</a:t>
            </a: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a:t>Click to edit Master title style</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flipH="1">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defRPr/>
            </a:pPr>
            <a:fld id="{DE59F340-A0B6-41B6-B258-F7802132C444}" type="datetimeFigureOut">
              <a:rPr lang="en-US">
                <a:ea typeface="MS PGothic" pitchFamily="34" charset="-128"/>
              </a:rPr>
              <a:pPr fontAlgn="base">
                <a:spcBef>
                  <a:spcPct val="0"/>
                </a:spcBef>
                <a:spcAft>
                  <a:spcPct val="0"/>
                </a:spcAft>
                <a:defRPr/>
              </a:pPr>
              <a:t>10/3/2017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defRPr/>
            </a:pPr>
            <a:fld id="{13E43F81-6A3B-4959-BF96-319851C66DBF}"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 id="2147483699" r:id="rId15"/>
    <p:sldLayoutId id="2147483700" r:id="rId16"/>
    <p:sldLayoutId id="2147483701" r:id="rId17"/>
    <p:sldLayoutId id="2147483702" r:id="rId18"/>
    <p:sldLayoutId id="2147483703" r:id="rId19"/>
    <p:sldLayoutId id="2147483704" r:id="rId20"/>
    <p:sldLayoutId id="2147483705" r:id="rId21"/>
    <p:sldLayoutId id="2147483706" r:id="rId22"/>
    <p:sldLayoutId id="2147483707" r:id="rId23"/>
    <p:sldLayoutId id="2147483708"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994376" y="1488013"/>
            <a:ext cx="10244207" cy="1138773"/>
          </a:xfrm>
          <a:prstGeom prst="rect">
            <a:avLst/>
          </a:prstGeom>
          <a:solidFill>
            <a:schemeClr val="bg1"/>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rtl="1"/>
            <a:r>
              <a:rPr lang="ar-SA" sz="3400" b="1" dirty="0">
                <a:latin typeface="Arial"/>
                <a:cs typeface="Arial"/>
              </a:rPr>
              <a:t>التدريب على إدارة حالة العنف </a:t>
            </a:r>
            <a:r>
              <a:rPr lang="ar-SA" sz="3400" b="1" dirty="0" smtClean="0">
                <a:latin typeface="Arial"/>
                <a:cs typeface="Arial"/>
              </a:rPr>
              <a:t>المبني </a:t>
            </a:r>
            <a:r>
              <a:rPr lang="ar-SA" sz="3400" b="1" dirty="0">
                <a:latin typeface="Arial"/>
                <a:cs typeface="Arial"/>
              </a:rPr>
              <a:t>على النوع </a:t>
            </a:r>
            <a:r>
              <a:rPr lang="ar-SA" sz="3400" b="1" dirty="0" smtClean="0">
                <a:latin typeface="Arial"/>
                <a:cs typeface="Arial"/>
              </a:rPr>
              <a:t>الاجتماعي </a:t>
            </a:r>
            <a:r>
              <a:rPr lang="ar-SA" sz="3400" b="1" dirty="0">
                <a:latin typeface="Arial"/>
                <a:cs typeface="Arial"/>
              </a:rPr>
              <a:t>بين الوكالات</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94688" y="2419659"/>
            <a:ext cx="4769556" cy="1545564"/>
          </a:xfrm>
        </p:spPr>
        <p:txBody>
          <a:bodyPr>
            <a:noAutofit/>
          </a:bodyPr>
          <a:lstStyle/>
          <a:p>
            <a:pPr rtl="1">
              <a:lnSpc>
                <a:spcPct val="100000"/>
              </a:lnSpc>
            </a:pPr>
            <a:r>
              <a:rPr lang="ar-SA" sz="4000" spc="0" dirty="0" smtClean="0">
                <a:latin typeface="Arial"/>
                <a:cs typeface="+mn-cs"/>
              </a:rPr>
              <a:t>النشاط</a:t>
            </a:r>
            <a:r>
              <a:rPr lang="ar-SA" sz="4000" spc="0" dirty="0" smtClean="0">
                <a:latin typeface="Arial"/>
                <a:cs typeface="+mn-cs"/>
              </a:rPr>
              <a:t>:</a:t>
            </a:r>
            <a:r>
              <a:rPr lang="ar-EG" sz="4000" spc="0" dirty="0" smtClean="0">
                <a:latin typeface="Arial"/>
                <a:cs typeface="+mn-cs"/>
              </a:rPr>
              <a:t/>
            </a:r>
            <a:br>
              <a:rPr lang="ar-EG" sz="4000" spc="0" dirty="0" smtClean="0">
                <a:latin typeface="Arial"/>
                <a:cs typeface="+mn-cs"/>
              </a:rPr>
            </a:br>
            <a:r>
              <a:rPr lang="ar-SA" sz="4000" spc="0" dirty="0" smtClean="0">
                <a:cs typeface="+mn-cs"/>
              </a:rPr>
              <a:t>استنتاج </a:t>
            </a:r>
            <a:r>
              <a:rPr lang="ar-SA" sz="4000" spc="0" dirty="0">
                <a:cs typeface="+mn-cs"/>
              </a:rPr>
              <a:t>الخلاصة</a:t>
            </a:r>
            <a:endParaRPr sz="4000" spc="0" dirty="0">
              <a:cs typeface="+mn-cs"/>
            </a:endParaRPr>
          </a:p>
        </p:txBody>
      </p:sp>
      <p:sp>
        <p:nvSpPr>
          <p:cNvPr id="3" name="Content Placeholder 2"/>
          <p:cNvSpPr>
            <a:spLocks noGrp="1"/>
          </p:cNvSpPr>
          <p:nvPr>
            <p:ph idx="1"/>
          </p:nvPr>
        </p:nvSpPr>
        <p:spPr>
          <a:xfrm>
            <a:off x="808567" y="860778"/>
            <a:ext cx="4478866" cy="5053469"/>
          </a:xfrm>
        </p:spPr>
        <p:txBody>
          <a:bodyPr/>
          <a:lstStyle/>
          <a:p>
            <a:pPr algn="r" rtl="1">
              <a:buFont typeface="Wingdings" panose="05000000000000000000" pitchFamily="2" charset="2"/>
              <a:buChar char="ß"/>
            </a:pPr>
            <a:r>
              <a:rPr lang="ar-SA" dirty="0" smtClean="0">
                <a:latin typeface="Arial"/>
                <a:cs typeface="Arial"/>
              </a:rPr>
              <a:t>ناقش دراسة الحالة في مجموعات صغيرة. وكن مستعداً لمشاركة مناقشاتك مع المجموعة الأكبر.</a:t>
            </a:r>
          </a:p>
          <a:p>
            <a:pPr algn="r" rtl="1">
              <a:buFont typeface="Wingdings" panose="05000000000000000000" pitchFamily="2" charset="2"/>
              <a:buChar char="ß"/>
            </a:pPr>
            <a:r>
              <a:rPr lang="ar-SA" dirty="0" smtClean="0">
                <a:latin typeface="Arial"/>
                <a:cs typeface="Arial"/>
              </a:rPr>
              <a:t>b</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4650" y="204788"/>
            <a:ext cx="11436350" cy="1135062"/>
          </a:xfrm>
        </p:spPr>
        <p:txBody>
          <a:bodyPr/>
          <a:lstStyle/>
          <a:p>
            <a:pPr rtl="1" eaLnBrk="1" fontAlgn="auto" hangingPunct="1">
              <a:spcAft>
                <a:spcPts val="0"/>
              </a:spcAft>
              <a:defRPr/>
            </a:pPr>
            <a:r>
              <a:rPr lang="ar-SA" spc="0" smtClean="0">
                <a:latin typeface="Arial"/>
                <a:cs typeface="Arial"/>
              </a:rPr>
              <a:t>الإنهاء</a:t>
            </a:r>
          </a:p>
        </p:txBody>
      </p:sp>
      <p:sp>
        <p:nvSpPr>
          <p:cNvPr id="3" name="Text Placeholder 2"/>
          <p:cNvSpPr>
            <a:spLocks noGrp="1"/>
          </p:cNvSpPr>
          <p:nvPr>
            <p:ph type="body" sz="quarter" idx="10"/>
          </p:nvPr>
        </p:nvSpPr>
        <p:spPr>
          <a:xfrm>
            <a:off x="3019425" y="2343150"/>
            <a:ext cx="6124575" cy="577850"/>
          </a:xfrm>
        </p:spPr>
        <p:txBody>
          <a:bodyPr rtlCol="0"/>
          <a:lstStyle/>
          <a:p>
            <a:pPr marL="91440" indent="-91440" rtl="1" eaLnBrk="1" fontAlgn="auto" hangingPunct="1">
              <a:buClr>
                <a:schemeClr val="accent3"/>
              </a:buClr>
              <a:defRPr/>
            </a:pPr>
            <a:r>
              <a:rPr lang="ar-SA" spc="0" smtClean="0">
                <a:latin typeface="Arial"/>
                <a:cs typeface="Arial"/>
              </a:rPr>
              <a:t>هل توجد أسئلة؟</a:t>
            </a:r>
          </a:p>
        </p:txBody>
      </p:sp>
      <p:sp>
        <p:nvSpPr>
          <p:cNvPr id="4" name="Text Placeholder 3"/>
          <p:cNvSpPr>
            <a:spLocks noGrp="1"/>
          </p:cNvSpPr>
          <p:nvPr>
            <p:ph type="body" sz="quarter" idx="11"/>
          </p:nvPr>
        </p:nvSpPr>
        <p:spPr>
          <a:xfrm>
            <a:off x="3019425" y="3951288"/>
            <a:ext cx="6124575" cy="577850"/>
          </a:xfrm>
        </p:spPr>
        <p:txBody>
          <a:bodyPr rtlCol="0"/>
          <a:lstStyle/>
          <a:p>
            <a:pPr marL="91440" indent="-91440" rtl="1" eaLnBrk="1" fontAlgn="auto" hangingPunct="1">
              <a:buClr>
                <a:schemeClr val="accent3"/>
              </a:buClr>
              <a:defRPr/>
            </a:pPr>
            <a:r>
              <a:rPr lang="ar-SA" spc="0" smtClean="0">
                <a:latin typeface="Arial"/>
                <a:cs typeface="Arial"/>
              </a:rPr>
              <a:t>هل توجد مخاوف؟</a:t>
            </a:r>
          </a:p>
        </p:txBody>
      </p:sp>
      <p:sp>
        <p:nvSpPr>
          <p:cNvPr id="5" name="Text Placeholder 4"/>
          <p:cNvSpPr>
            <a:spLocks noGrp="1"/>
          </p:cNvSpPr>
          <p:nvPr>
            <p:ph type="body" sz="quarter" idx="12"/>
          </p:nvPr>
        </p:nvSpPr>
        <p:spPr>
          <a:xfrm>
            <a:off x="3019425" y="5573713"/>
            <a:ext cx="6124575" cy="579437"/>
          </a:xfrm>
        </p:spPr>
        <p:txBody>
          <a:bodyPr rtlCol="0"/>
          <a:lstStyle/>
          <a:p>
            <a:pPr marL="91440" indent="-91440" rtl="1" eaLnBrk="1" fontAlgn="auto" hangingPunct="1">
              <a:buClr>
                <a:schemeClr val="accent3"/>
              </a:buClr>
              <a:defRPr/>
            </a:pPr>
            <a:r>
              <a:rPr lang="ar-SA" spc="0" smtClean="0">
                <a:latin typeface="Arial"/>
                <a:cs typeface="Arial"/>
              </a:rPr>
              <a:t>هل توجد أفكار؟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4">
                <a:lumMod val="0"/>
                <a:lumOff val="100000"/>
              </a:schemeClr>
            </a:gs>
            <a:gs pos="35000">
              <a:schemeClr val="accent4">
                <a:lumMod val="0"/>
                <a:lumOff val="100000"/>
              </a:schemeClr>
            </a:gs>
            <a:gs pos="100000">
              <a:schemeClr val="accent4">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r" rtl="1"/>
            <a:r>
              <a:rPr lang="ar-SA" spc="0" smtClean="0">
                <a:latin typeface="Arial"/>
                <a:cs typeface="Arial"/>
              </a:rPr>
              <a:t>إدارة حالة العنف المبني  على النوع الاجتماعي  مع الذكور الناجين من العنف الجنسي</a:t>
            </a:r>
          </a:p>
        </p:txBody>
      </p:sp>
      <p:sp>
        <p:nvSpPr>
          <p:cNvPr id="3" name="Subtitle 2"/>
          <p:cNvSpPr>
            <a:spLocks noGrp="1"/>
          </p:cNvSpPr>
          <p:nvPr>
            <p:ph type="body" sz="quarter" idx="10"/>
          </p:nvPr>
        </p:nvSpPr>
        <p:spPr/>
        <p:txBody>
          <a:bodyPr/>
          <a:lstStyle/>
          <a:p>
            <a:pPr algn="r" rtl="1"/>
            <a:r>
              <a:rPr lang="ar-SA" sz="2800" spc="0" dirty="0">
                <a:latin typeface="Arial"/>
                <a:cs typeface="Arial"/>
              </a:rPr>
              <a:t>الوحدة 17ب</a:t>
            </a:r>
            <a:endParaRPr lang="ar-SA" spc="0" dirty="0"/>
          </a:p>
        </p:txBody>
      </p:sp>
      <p:cxnSp>
        <p:nvCxnSpPr>
          <p:cNvPr id="4" name="Straight Connector 3"/>
          <p:cNvCxnSpPr/>
          <p:nvPr/>
        </p:nvCxnSpPr>
        <p:spPr>
          <a:xfrm>
            <a:off x="1085850" y="5145088"/>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878798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422" y="2419659"/>
            <a:ext cx="4769556" cy="1545564"/>
          </a:xfrm>
          <a:ln>
            <a:solidFill>
              <a:schemeClr val="accent3"/>
            </a:solidFill>
          </a:ln>
        </p:spPr>
        <p:txBody>
          <a:bodyPr/>
          <a:lstStyle/>
          <a:p>
            <a:pPr rtl="1"/>
            <a:r>
              <a:rPr lang="ar-SA" spc="0" dirty="0" smtClean="0">
                <a:latin typeface="Arial"/>
                <a:cs typeface="Arial"/>
              </a:rPr>
              <a:t>الأهداف </a:t>
            </a:r>
          </a:p>
        </p:txBody>
      </p:sp>
      <p:sp>
        <p:nvSpPr>
          <p:cNvPr id="5" name="Content Placeholder 4"/>
          <p:cNvSpPr>
            <a:spLocks noGrp="1"/>
          </p:cNvSpPr>
          <p:nvPr>
            <p:ph idx="1"/>
          </p:nvPr>
        </p:nvSpPr>
        <p:spPr>
          <a:xfrm>
            <a:off x="808567" y="1470378"/>
            <a:ext cx="4478866" cy="5053469"/>
          </a:xfrm>
        </p:spPr>
        <p:txBody>
          <a:bodyPr/>
          <a:lstStyle/>
          <a:p>
            <a:pPr marL="171450" indent="-171450" algn="r" rtl="1">
              <a:buFontTx/>
              <a:buChar char="-"/>
            </a:pPr>
            <a:r>
              <a:rPr lang="ar-SA" sz="2400" dirty="0">
                <a:latin typeface="Arial"/>
                <a:cs typeface="Arial"/>
              </a:rPr>
              <a:t>فهم العوائق التي يواجهها الذكور الناجون من العنف الجنسي </a:t>
            </a:r>
          </a:p>
          <a:p>
            <a:pPr marL="171450" indent="-171450" algn="r" rtl="1">
              <a:buFontTx/>
              <a:buChar char="-"/>
            </a:pPr>
            <a:r>
              <a:rPr lang="ar-SA" sz="2400" dirty="0">
                <a:latin typeface="Arial"/>
                <a:cs typeface="Arial"/>
              </a:rPr>
              <a:t>تحديد أساليب التواصل المختلفة لدعم الذكور الناجين</a:t>
            </a:r>
          </a:p>
          <a:p>
            <a:pPr marL="171450" indent="-171450" algn="r" rtl="1">
              <a:buFontTx/>
              <a:buChar char="-"/>
            </a:pPr>
            <a:r>
              <a:rPr lang="ar-SA" sz="2400" dirty="0">
                <a:latin typeface="Arial"/>
                <a:cs typeface="Arial"/>
              </a:rPr>
              <a:t>القدرة على تقديم الخدمات التي تركز على الناجين من أجل الذكور الناجين</a:t>
            </a:r>
          </a:p>
          <a:p>
            <a:pPr rtl="1"/>
            <a:endParaRPr lang="ar-SA" sz="2400" dirty="0"/>
          </a:p>
          <a:p>
            <a:pPr rtl="1"/>
            <a:endParaRPr lang="ar-SA" sz="2400" dirty="0"/>
          </a:p>
        </p:txBody>
      </p:sp>
    </p:spTree>
    <p:extLst>
      <p:ext uri="{BB962C8B-B14F-4D97-AF65-F5344CB8AC3E}">
        <p14:creationId xmlns:p14="http://schemas.microsoft.com/office/powerpoint/2010/main" val="20613089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smtClean="0">
                <a:latin typeface="Arial"/>
                <a:cs typeface="Arial"/>
              </a:rPr>
              <a:t>مقدمة</a:t>
            </a:r>
          </a:p>
        </p:txBody>
      </p:sp>
      <p:sp>
        <p:nvSpPr>
          <p:cNvPr id="5" name="Content Placeholder 4"/>
          <p:cNvSpPr>
            <a:spLocks noGrp="1"/>
          </p:cNvSpPr>
          <p:nvPr>
            <p:ph idx="1"/>
          </p:nvPr>
        </p:nvSpPr>
        <p:spPr>
          <a:xfrm>
            <a:off x="1464205" y="2286000"/>
            <a:ext cx="9720262" cy="4022725"/>
          </a:xfrm>
        </p:spPr>
        <p:txBody>
          <a:bodyPr/>
          <a:lstStyle/>
          <a:p>
            <a:pPr indent="-457200" algn="r" rtl="1">
              <a:buFont typeface="Arial" pitchFamily="34" charset="0"/>
              <a:buChar char="•"/>
            </a:pPr>
            <a:r>
              <a:rPr lang="ar-SA" spc="0" dirty="0" smtClean="0">
                <a:latin typeface="Arial"/>
                <a:cs typeface="Arial"/>
              </a:rPr>
              <a:t>الرجال والأولاد معرضون أيضاً لخطر العنف الجنسي</a:t>
            </a:r>
          </a:p>
          <a:p>
            <a:pPr indent="-457200" algn="r" rtl="1">
              <a:buFont typeface="Arial" pitchFamily="34" charset="0"/>
              <a:buChar char="•"/>
            </a:pPr>
            <a:r>
              <a:rPr lang="ar-SA" spc="0" dirty="0" smtClean="0">
                <a:latin typeface="Arial"/>
                <a:cs typeface="Arial"/>
              </a:rPr>
              <a:t>في الأوضاع الإنسانية غالباً ما يرتكبه رجال آخرون في سياق النزاع المسلح أو العنف العرقي - الذي يستخدم لإضعاف الرجال والعائلات والمجتمعات وإذلالها </a:t>
            </a:r>
          </a:p>
          <a:p>
            <a:pPr indent="-457200" algn="r" rtl="1">
              <a:buFont typeface="Arial" pitchFamily="34" charset="0"/>
              <a:buChar char="•"/>
            </a:pPr>
            <a:r>
              <a:rPr lang="ar-SA" spc="0" dirty="0" smtClean="0">
                <a:latin typeface="Arial"/>
                <a:cs typeface="Arial"/>
              </a:rPr>
              <a:t>يتعرض الأولاد لخطر الاعتداء الجنسي على الأطفال - مثل الفتيات - والذي يرتكبه على الأرجح رجال معروفون للطفل / الأسرة.   </a:t>
            </a:r>
          </a:p>
          <a:p>
            <a:pPr indent="-457200" algn="r" rtl="1">
              <a:buFont typeface="Arial" pitchFamily="34" charset="0"/>
              <a:buChar char="•"/>
            </a:pPr>
            <a:r>
              <a:rPr lang="ar-SA" spc="0" dirty="0" smtClean="0">
                <a:latin typeface="Arial"/>
                <a:cs typeface="Arial"/>
              </a:rPr>
              <a:t>وهناك العديد من العوائق المماثلة التي تعترض تقديم الرعاية - ولكنها أيضاً عوائق خاصة يجب أخذها في الاعتبار من أجل تقديم رعاية رحيمة ومناسبة</a:t>
            </a:r>
          </a:p>
        </p:txBody>
      </p:sp>
    </p:spTree>
    <p:extLst>
      <p:ext uri="{BB962C8B-B14F-4D97-AF65-F5344CB8AC3E}">
        <p14:creationId xmlns:p14="http://schemas.microsoft.com/office/powerpoint/2010/main" val="25667284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93089" y="2495859"/>
            <a:ext cx="4769556" cy="1545564"/>
          </a:xfrm>
        </p:spPr>
        <p:txBody>
          <a:bodyPr>
            <a:normAutofit/>
          </a:bodyPr>
          <a:lstStyle/>
          <a:p>
            <a:pPr rtl="1"/>
            <a:r>
              <a:rPr lang="ar-SA" spc="0" dirty="0" smtClean="0">
                <a:latin typeface="Arial"/>
                <a:cs typeface="Arial"/>
              </a:rPr>
              <a:t>الذكور </a:t>
            </a:r>
            <a:r>
              <a:rPr lang="ar-SA" spc="0" dirty="0" smtClean="0">
                <a:latin typeface="Arial"/>
                <a:cs typeface="Arial"/>
              </a:rPr>
              <a:t>الناجون</a:t>
            </a:r>
          </a:p>
        </p:txBody>
      </p:sp>
      <p:sp>
        <p:nvSpPr>
          <p:cNvPr id="3" name="Content Placeholder 2"/>
          <p:cNvSpPr>
            <a:spLocks noGrp="1"/>
          </p:cNvSpPr>
          <p:nvPr>
            <p:ph idx="1"/>
          </p:nvPr>
        </p:nvSpPr>
        <p:spPr>
          <a:xfrm>
            <a:off x="808567" y="860778"/>
            <a:ext cx="4478866" cy="5053469"/>
          </a:xfrm>
        </p:spPr>
        <p:txBody>
          <a:bodyPr>
            <a:normAutofit/>
          </a:bodyPr>
          <a:lstStyle/>
          <a:p>
            <a:pPr rtl="1"/>
            <a:endParaRPr lang="ar-SA" sz="2800" dirty="0"/>
          </a:p>
          <a:p>
            <a:pPr algn="r" rtl="1">
              <a:buFont typeface="Wingdings" panose="05000000000000000000" pitchFamily="2" charset="2"/>
              <a:buChar char="ß"/>
            </a:pPr>
            <a:r>
              <a:rPr lang="ar-SA" sz="2800" dirty="0">
                <a:latin typeface="Arial"/>
                <a:cs typeface="Arial"/>
              </a:rPr>
              <a:t>وفي المجموعات الصغيرة، يمكن تبادل الأفكار حول بعض التحديات التي يواجهها الذكور الناجون في طلب الخدمات. كيف يمكننا مواجهة هذه التحديات؟</a:t>
            </a:r>
          </a:p>
          <a:p>
            <a:pPr rtl="1"/>
            <a:endParaRPr lang="ar-SA" sz="2400" dirty="0"/>
          </a:p>
        </p:txBody>
      </p:sp>
    </p:spTree>
    <p:extLst>
      <p:ext uri="{BB962C8B-B14F-4D97-AF65-F5344CB8AC3E}">
        <p14:creationId xmlns:p14="http://schemas.microsoft.com/office/powerpoint/2010/main" val="30294151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smtClean="0">
                <a:latin typeface="Arial"/>
                <a:cs typeface="Arial"/>
              </a:rPr>
              <a:t>عوائق الرعاية</a:t>
            </a:r>
          </a:p>
        </p:txBody>
      </p:sp>
      <p:sp>
        <p:nvSpPr>
          <p:cNvPr id="3" name="Content Placeholder 2"/>
          <p:cNvSpPr>
            <a:spLocks noGrp="1"/>
          </p:cNvSpPr>
          <p:nvPr>
            <p:ph idx="1"/>
          </p:nvPr>
        </p:nvSpPr>
        <p:spPr>
          <a:xfrm>
            <a:off x="1464205" y="2286000"/>
            <a:ext cx="9720262" cy="4022725"/>
          </a:xfrm>
        </p:spPr>
        <p:txBody>
          <a:bodyPr>
            <a:normAutofit/>
          </a:bodyPr>
          <a:lstStyle/>
          <a:p>
            <a:pPr algn="r" rtl="1"/>
            <a:r>
              <a:rPr lang="ar-SA" b="1" spc="0" dirty="0">
                <a:latin typeface="Arial"/>
                <a:cs typeface="Arial"/>
              </a:rPr>
              <a:t>الأعراف الذكورية التقليدية لا تشجع على طلب المساعدة. </a:t>
            </a:r>
          </a:p>
          <a:p>
            <a:pPr rtl="1"/>
            <a:endParaRPr lang="ar-SA" b="1" spc="0" dirty="0"/>
          </a:p>
          <a:p>
            <a:pPr algn="r" rtl="1"/>
            <a:r>
              <a:rPr lang="ar-SA" b="1" spc="0" dirty="0">
                <a:latin typeface="Arial"/>
                <a:cs typeface="Arial"/>
              </a:rPr>
              <a:t>مشاعر الخجل والخوف من وصمة العار.</a:t>
            </a:r>
            <a:r>
              <a:rPr lang="ar-SA" spc="0" dirty="0" smtClean="0">
                <a:latin typeface="Arial"/>
                <a:cs typeface="Arial"/>
              </a:rPr>
              <a:t> </a:t>
            </a:r>
          </a:p>
          <a:p>
            <a:pPr algn="r" rtl="1"/>
            <a:r>
              <a:rPr lang="ar-SA" spc="0" dirty="0" smtClean="0">
                <a:latin typeface="Arial"/>
                <a:cs typeface="Arial"/>
              </a:rPr>
              <a:t>بغض النظر عن جنس المعتدي، ربما يصارع الذكور الناجون لمواجهة ما يعنيه تعرضهم للعنف الجنسي بسبب هويتهم الجندرية وميلهم الجنسي. </a:t>
            </a:r>
          </a:p>
        </p:txBody>
      </p:sp>
    </p:spTree>
    <p:extLst>
      <p:ext uri="{BB962C8B-B14F-4D97-AF65-F5344CB8AC3E}">
        <p14:creationId xmlns:p14="http://schemas.microsoft.com/office/powerpoint/2010/main" val="3307547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smtClean="0">
                <a:latin typeface="Arial"/>
                <a:cs typeface="Arial"/>
              </a:rPr>
              <a:t>عوائق الرعاية</a:t>
            </a:r>
          </a:p>
        </p:txBody>
      </p:sp>
      <p:sp>
        <p:nvSpPr>
          <p:cNvPr id="3" name="Content Placeholder 2"/>
          <p:cNvSpPr>
            <a:spLocks noGrp="1"/>
          </p:cNvSpPr>
          <p:nvPr>
            <p:ph idx="1"/>
          </p:nvPr>
        </p:nvSpPr>
        <p:spPr>
          <a:xfrm>
            <a:off x="1464205" y="2286000"/>
            <a:ext cx="9720262" cy="4022725"/>
          </a:xfrm>
        </p:spPr>
        <p:txBody>
          <a:bodyPr>
            <a:normAutofit/>
          </a:bodyPr>
          <a:lstStyle/>
          <a:p>
            <a:pPr algn="r" rtl="1"/>
            <a:r>
              <a:rPr lang="ar-SA" sz="2400" b="1" spc="0" dirty="0">
                <a:latin typeface="Arial"/>
                <a:cs typeface="Arial"/>
              </a:rPr>
              <a:t>الهموم والمخاوف المتعلقة بالحياة الجنسية.</a:t>
            </a:r>
            <a:r>
              <a:rPr lang="ar-SA" spc="0" dirty="0" smtClean="0">
                <a:latin typeface="Arial"/>
                <a:cs typeface="Arial"/>
              </a:rPr>
              <a:t> </a:t>
            </a:r>
          </a:p>
          <a:p>
            <a:pPr algn="r" rtl="1"/>
            <a:r>
              <a:rPr lang="ar-SA" spc="0" dirty="0" smtClean="0">
                <a:latin typeface="Arial"/>
                <a:cs typeface="Arial"/>
              </a:rPr>
              <a:t>يمكن أن يشكل ذلك عائقاً كبيراً أمام طلب المساعدة في المجتمعات التي تمنع أو تجرم المثلية الجنسية.  </a:t>
            </a:r>
          </a:p>
          <a:p>
            <a:pPr algn="r" rtl="1"/>
            <a:r>
              <a:rPr lang="ar-SA" sz="2400" b="1" spc="0" dirty="0">
                <a:latin typeface="Arial"/>
                <a:cs typeface="Arial"/>
              </a:rPr>
              <a:t>الخوف من عدم التصديق.</a:t>
            </a:r>
            <a:r>
              <a:rPr lang="ar-SA" spc="0" dirty="0" smtClean="0">
                <a:latin typeface="Arial"/>
                <a:cs typeface="Arial"/>
              </a:rPr>
              <a:t> </a:t>
            </a:r>
          </a:p>
          <a:p>
            <a:pPr algn="r" rtl="1"/>
            <a:r>
              <a:rPr lang="ar-SA" sz="2400" b="1" spc="0" dirty="0">
                <a:latin typeface="Arial"/>
                <a:cs typeface="Arial"/>
              </a:rPr>
              <a:t>خطر تعاطي المخدرات.</a:t>
            </a:r>
            <a:r>
              <a:rPr lang="ar-SA" spc="0" dirty="0" smtClean="0">
                <a:latin typeface="Arial"/>
                <a:cs typeface="Arial"/>
              </a:rPr>
              <a:t> </a:t>
            </a:r>
          </a:p>
          <a:p>
            <a:pPr algn="r" rtl="1"/>
            <a:r>
              <a:rPr lang="ar-SA" spc="0" dirty="0" smtClean="0">
                <a:latin typeface="Arial"/>
                <a:cs typeface="Arial"/>
              </a:rPr>
              <a:t>قد يكون استخدام الكحول أو العقاقير الأخرى كوسيلة للسيطرة على المشاعر أو تخديرها أكثر شيوعاً بين الناجين من الذكور بسبب الأعراف التي غالباً ما تثني الرجال عن الاعتراف والتعبير عن المشاعر. </a:t>
            </a:r>
          </a:p>
          <a:p>
            <a:pPr rtl="1"/>
            <a:endParaRPr lang="ar-SA" spc="0" dirty="0"/>
          </a:p>
          <a:p>
            <a:pPr rtl="1"/>
            <a:endParaRPr lang="ar-SA" spc="0" dirty="0"/>
          </a:p>
        </p:txBody>
      </p:sp>
    </p:spTree>
    <p:extLst>
      <p:ext uri="{BB962C8B-B14F-4D97-AF65-F5344CB8AC3E}">
        <p14:creationId xmlns:p14="http://schemas.microsoft.com/office/powerpoint/2010/main" val="7902400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smtClean="0">
                <a:latin typeface="Arial"/>
                <a:cs typeface="Arial"/>
              </a:rPr>
              <a:t>تقديم الرعاية والدعم </a:t>
            </a:r>
          </a:p>
        </p:txBody>
      </p:sp>
      <p:sp>
        <p:nvSpPr>
          <p:cNvPr id="3" name="Content Placeholder 2"/>
          <p:cNvSpPr>
            <a:spLocks noGrp="1"/>
          </p:cNvSpPr>
          <p:nvPr>
            <p:ph idx="1"/>
          </p:nvPr>
        </p:nvSpPr>
        <p:spPr>
          <a:xfrm>
            <a:off x="1464205" y="2286000"/>
            <a:ext cx="9720262" cy="4022725"/>
          </a:xfrm>
        </p:spPr>
        <p:txBody>
          <a:bodyPr>
            <a:normAutofit fontScale="92500"/>
          </a:bodyPr>
          <a:lstStyle/>
          <a:p>
            <a:pPr algn="r" rtl="1"/>
            <a:r>
              <a:rPr lang="ar-SA" sz="2600" b="1" spc="0" dirty="0">
                <a:latin typeface="Arial"/>
                <a:cs typeface="Arial"/>
              </a:rPr>
              <a:t>لا تقدم افتراضات حول الشخص وتجربته. </a:t>
            </a:r>
            <a:endParaRPr lang="ar-SA" sz="2600" spc="0" dirty="0"/>
          </a:p>
          <a:p>
            <a:pPr lvl="0" algn="r" rtl="1"/>
            <a:r>
              <a:rPr lang="ar-SA" spc="0" dirty="0" smtClean="0">
                <a:latin typeface="Arial"/>
                <a:cs typeface="Arial"/>
              </a:rPr>
              <a:t>يجب ألا تفترض أبداً ما</a:t>
            </a:r>
            <a:r>
              <a:rPr lang="en-US" spc="0" dirty="0" smtClean="0">
                <a:latin typeface="Arial"/>
                <a:cs typeface="Arial"/>
              </a:rPr>
              <a:t> </a:t>
            </a:r>
            <a:r>
              <a:rPr lang="ar-SA" spc="0" dirty="0" smtClean="0">
                <a:latin typeface="Arial"/>
                <a:cs typeface="Arial"/>
              </a:rPr>
              <a:t>هو الميل الجنسي أو الهوية الجندرية للناجين. </a:t>
            </a:r>
          </a:p>
          <a:p>
            <a:pPr lvl="0" algn="r" rtl="1"/>
            <a:r>
              <a:rPr lang="ar-SA" spc="0" dirty="0" smtClean="0">
                <a:latin typeface="Arial"/>
                <a:cs typeface="Arial"/>
              </a:rPr>
              <a:t>وحتى لو كان الشخص يبدو أنه يطلب منك أن تخبره ما إذا كان مثلياً أم لا، فاشرح له أنه لا يمكنك إجراء هذا الأمر له. </a:t>
            </a:r>
          </a:p>
          <a:p>
            <a:pPr lvl="0" algn="r" rtl="1"/>
            <a:r>
              <a:rPr lang="ar-SA" spc="0" dirty="0" smtClean="0">
                <a:latin typeface="Arial"/>
                <a:cs typeface="Arial"/>
              </a:rPr>
              <a:t>وقد يكون العديد من الناجين الذكور في حالة إنكار لما تعرضوا له وقد لا يكونون على استعداد لتعريفهم على أنهم "ضحايا" أو "ناجون" أو أشخاص تعرضوا لـ"صدمة". فاحترم اللغة التي يستخدمونها لوصف أنفسهم وتجربتهم. </a:t>
            </a:r>
          </a:p>
          <a:p>
            <a:pPr algn="r" rtl="1"/>
            <a:r>
              <a:rPr lang="ar-SA" sz="2600" b="1" spc="0" dirty="0">
                <a:latin typeface="Arial"/>
                <a:cs typeface="Arial"/>
              </a:rPr>
              <a:t>إثبات قوتهم وإعادة التأكيد عليها.  </a:t>
            </a:r>
          </a:p>
          <a:p>
            <a:pPr algn="r" rtl="1"/>
            <a:r>
              <a:rPr lang="ar-SA" spc="0" dirty="0" smtClean="0">
                <a:latin typeface="Arial"/>
                <a:cs typeface="Arial"/>
              </a:rPr>
              <a:t>كما هو الحال مع الناجين الآخرين، يكون من المهم للذكور الناجين أن يسمعوا أنهم شجعان وأقوياء لأنهم أتوا لطلب المساعدة. </a:t>
            </a:r>
          </a:p>
        </p:txBody>
      </p:sp>
    </p:spTree>
    <p:extLst>
      <p:ext uri="{BB962C8B-B14F-4D97-AF65-F5344CB8AC3E}">
        <p14:creationId xmlns:p14="http://schemas.microsoft.com/office/powerpoint/2010/main" val="20758720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smtClean="0">
                <a:latin typeface="Arial"/>
                <a:cs typeface="Arial"/>
              </a:rPr>
              <a:t>تقديم الرعاية والدعم </a:t>
            </a:r>
          </a:p>
        </p:txBody>
      </p:sp>
      <p:sp>
        <p:nvSpPr>
          <p:cNvPr id="3" name="Content Placeholder 2"/>
          <p:cNvSpPr>
            <a:spLocks noGrp="1"/>
          </p:cNvSpPr>
          <p:nvPr>
            <p:ph idx="1"/>
          </p:nvPr>
        </p:nvSpPr>
        <p:spPr>
          <a:xfrm>
            <a:off x="1464205" y="2286000"/>
            <a:ext cx="9720262" cy="4022725"/>
          </a:xfrm>
        </p:spPr>
        <p:txBody>
          <a:bodyPr>
            <a:normAutofit lnSpcReduction="10000"/>
          </a:bodyPr>
          <a:lstStyle/>
          <a:p>
            <a:pPr algn="r" rtl="1"/>
            <a:r>
              <a:rPr lang="ar-SA" sz="2400" b="1" spc="0" dirty="0">
                <a:latin typeface="Arial"/>
                <a:cs typeface="Arial"/>
              </a:rPr>
              <a:t>أخبرهم أنهم ليسوا وحدهم. </a:t>
            </a:r>
          </a:p>
          <a:p>
            <a:pPr algn="r" rtl="1"/>
            <a:r>
              <a:rPr lang="ar-SA" spc="0" dirty="0" smtClean="0">
                <a:latin typeface="Arial"/>
                <a:cs typeface="Arial"/>
              </a:rPr>
              <a:t>يمكن أن يساعد هذا في الحد من لوم الذات أو الأفكار التي قد تكون لديهم حول ما فعلوا لإثارة الاعتداء.  </a:t>
            </a:r>
          </a:p>
          <a:p>
            <a:pPr algn="r" rtl="1"/>
            <a:r>
              <a:rPr lang="ar-SA" sz="2400" b="1" spc="0" dirty="0">
                <a:latin typeface="Arial"/>
                <a:cs typeface="Arial"/>
              </a:rPr>
              <a:t>طمئِن الشخص أن ردود فعله طبيعية</a:t>
            </a:r>
            <a:r>
              <a:rPr lang="ar-SA" sz="2400" spc="0" dirty="0">
                <a:latin typeface="Arial"/>
                <a:cs typeface="Arial"/>
              </a:rPr>
              <a:t>. </a:t>
            </a:r>
          </a:p>
          <a:p>
            <a:pPr algn="r" rtl="1"/>
            <a:r>
              <a:rPr lang="ar-SA" spc="0" dirty="0" smtClean="0">
                <a:latin typeface="Arial"/>
                <a:cs typeface="Arial"/>
              </a:rPr>
              <a:t>قد يحتاج الناجون من الذكور إلى أن يسمعوا على وجه الخصوص أن مشاعر مثل الحزن والخوف طبيعية، وذلك لأن الأعراف الذكورية التقليدية لا تسمح للرجال بأن يشعروا بها أو يعبروا عنها. </a:t>
            </a:r>
          </a:p>
          <a:p>
            <a:pPr algn="r" rtl="1"/>
            <a:r>
              <a:rPr lang="ar-SA" sz="2400" b="1" spc="0" dirty="0">
                <a:latin typeface="Arial"/>
                <a:cs typeface="Arial"/>
              </a:rPr>
              <a:t>لا تصدر الأحكام بشأن تعاطي المخدرات</a:t>
            </a:r>
            <a:r>
              <a:rPr lang="ar-SA" sz="2400" spc="0" dirty="0">
                <a:latin typeface="Arial"/>
                <a:cs typeface="Arial"/>
              </a:rPr>
              <a:t>.</a:t>
            </a:r>
          </a:p>
          <a:p>
            <a:pPr algn="r" rtl="1"/>
            <a:r>
              <a:rPr lang="ar-SA" spc="0" dirty="0" smtClean="0">
                <a:latin typeface="Arial"/>
                <a:cs typeface="Arial"/>
              </a:rPr>
              <a:t>من المهم أن تدرك أن ذلك يعد أحد أساليبهم لمواجهة الأمر، على الرغم من أنه قد يكون ضاراً لهم وللآخرين في حياتهم.  </a:t>
            </a:r>
          </a:p>
        </p:txBody>
      </p:sp>
    </p:spTree>
    <p:extLst>
      <p:ext uri="{BB962C8B-B14F-4D97-AF65-F5344CB8AC3E}">
        <p14:creationId xmlns:p14="http://schemas.microsoft.com/office/powerpoint/2010/main" val="226623150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NULL"/></Relationships>
</file>

<file path=ppt/theme/theme1.xml><?xml version="1.0" encoding="utf-8"?>
<a:theme xmlns:a="http://schemas.openxmlformats.org/drawingml/2006/main" name="IRC-Module-Template-V2">
  <a:themeElements>
    <a:clrScheme name="IRC">
      <a:dk1>
        <a:sysClr val="windowText" lastClr="000000"/>
      </a:dk1>
      <a:lt1>
        <a:sysClr val="window" lastClr="FFFFFF"/>
      </a:lt1>
      <a:dk2>
        <a:srgbClr val="27282A"/>
      </a:dk2>
      <a:lt2>
        <a:srgbClr val="E7E6E6"/>
      </a:lt2>
      <a:accent1>
        <a:srgbClr val="0092BA"/>
      </a:accent1>
      <a:accent2>
        <a:srgbClr val="7CC5D1"/>
      </a:accent2>
      <a:accent3>
        <a:srgbClr val="E8722D"/>
      </a:accent3>
      <a:accent4>
        <a:srgbClr val="7D357C"/>
      </a:accent4>
      <a:accent5>
        <a:srgbClr val="829E3D"/>
      </a:accent5>
      <a:accent6>
        <a:srgbClr val="F3C317"/>
      </a:accent6>
      <a:hlink>
        <a:srgbClr val="0092BA"/>
      </a:hlink>
      <a:folHlink>
        <a:srgbClr val="7D357C"/>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1">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Integral" id="{3577F8C9-A904-41D8-97D2-FD898F53F20E}" vid="{B4028482-F53A-4442-AB14-9B7A43F44F9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13296</TotalTime>
  <Words>1874</Words>
  <Application>Microsoft Office PowerPoint</Application>
  <PresentationFormat>Widescreen</PresentationFormat>
  <Paragraphs>145</Paragraphs>
  <Slides>11</Slides>
  <Notes>11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11</vt:i4>
      </vt:variant>
    </vt:vector>
  </HeadingPairs>
  <TitlesOfParts>
    <vt:vector size="20" baseType="lpstr">
      <vt:lpstr>MS PGothic</vt:lpstr>
      <vt:lpstr>Arial</vt:lpstr>
      <vt:lpstr>Calibri</vt:lpstr>
      <vt:lpstr>Franklin Gothic Book</vt:lpstr>
      <vt:lpstr>Franklin Gothic Medium</vt:lpstr>
      <vt:lpstr>Tw Cen MT</vt:lpstr>
      <vt:lpstr>Wingdings</vt:lpstr>
      <vt:lpstr>Wingdings 3</vt:lpstr>
      <vt:lpstr>IRC-Module-Template-V2</vt:lpstr>
      <vt:lpstr>PowerPoint Presentation</vt:lpstr>
      <vt:lpstr>إدارة حالة العنف المبني  على النوع الاجتماعي  مع الذكور الناجين من العنف الجنسي</vt:lpstr>
      <vt:lpstr>الأهداف </vt:lpstr>
      <vt:lpstr>مقدمة</vt:lpstr>
      <vt:lpstr>الذكور الناجون</vt:lpstr>
      <vt:lpstr>عوائق الرعاية</vt:lpstr>
      <vt:lpstr>عوائق الرعاية</vt:lpstr>
      <vt:lpstr>تقديم الرعاية والدعم </vt:lpstr>
      <vt:lpstr>تقديم الرعاية والدعم </vt:lpstr>
      <vt:lpstr>النشاط: استنتاج الخلاصة</vt:lpstr>
      <vt:lpstr>الإنهاء</vt:lpstr>
    </vt:vector>
  </TitlesOfParts>
  <Company>IRC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Case management responses to intimate partner violence</dc:title>
  <dc:creator>Jessica Dalpe</dc:creator>
  <cp:lastModifiedBy>ahmed soliman</cp:lastModifiedBy>
  <cp:revision>82</cp:revision>
  <dcterms:created xsi:type="dcterms:W3CDTF">2016-02-24T17:55:23Z</dcterms:created>
  <dcterms:modified xsi:type="dcterms:W3CDTF">2017-10-03T12:07:38Z</dcterms:modified>
</cp:coreProperties>
</file>